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05" r:id="rId2"/>
    <p:sldId id="407" r:id="rId3"/>
    <p:sldId id="408" r:id="rId4"/>
    <p:sldId id="420" r:id="rId5"/>
    <p:sldId id="421" r:id="rId6"/>
    <p:sldId id="376" r:id="rId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3F2"/>
    <a:srgbClr val="90613D"/>
    <a:srgbClr val="9C2645"/>
    <a:srgbClr val="49B7E8"/>
    <a:srgbClr val="F6BD34"/>
    <a:srgbClr val="7B4395"/>
    <a:srgbClr val="F07D16"/>
    <a:srgbClr val="4AAB31"/>
    <a:srgbClr val="E73B2A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 autoAdjust="0"/>
    <p:restoredTop sz="88549" autoAdjust="0"/>
  </p:normalViewPr>
  <p:slideViewPr>
    <p:cSldViewPr>
      <p:cViewPr varScale="1">
        <p:scale>
          <a:sx n="133" d="100"/>
          <a:sy n="133" d="100"/>
        </p:scale>
        <p:origin x="-16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4" y="36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CA5D4-EE9F-4126-B985-64614DD1CB33}" type="datetimeFigureOut">
              <a:rPr lang="en-GB" smtClean="0"/>
              <a:t>18/02/25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87BC-6E82-4C2F-9CEF-C4B574988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7731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1380-01DE-4689-992A-2139FCDA0112}" type="datetimeFigureOut">
              <a:rPr lang="en-GB" smtClean="0"/>
              <a:t>18/02/25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714882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70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98" y="9428170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698E6-2F9F-4663-BD57-88B88FE2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0640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41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8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9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6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3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9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E885898-DE89-3298-C99C-7779E0807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585A1DE-E8EE-455B-9C96-9DAFE41B99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63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F70CB-11AF-4192-95BB-88D626180E1C}" type="datetime1">
              <a:rPr lang="en-GB" smtClean="0"/>
              <a:t>18/02/25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0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9780AF-49D8-4747-BC83-618C005263C6}" type="datetime1">
              <a:rPr lang="en-GB" smtClean="0"/>
              <a:t>18/02/25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05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D5F143-E475-4366-AA82-17AD780BAD72}" type="datetime1">
              <a:rPr lang="en-GB" smtClean="0"/>
              <a:t>18/02/25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3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5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68B10CE-B960-73A6-A3FA-D5DE6C10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8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7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4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54119F-FCA2-C089-0745-62FE9B926062}"/>
              </a:ext>
            </a:extLst>
          </p:cNvPr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8ED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5E5B1F-C332-AC38-006C-C7A37F1708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1265"/>
            <a:ext cx="9143993" cy="143509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585A1DE-E8EE-455B-9C96-9DAFE41B99D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861984-124F-9A74-152F-D6AA17995C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55830"/>
            <a:ext cx="1465959" cy="974967"/>
          </a:xfrm>
          <a:prstGeom prst="rect">
            <a:avLst/>
          </a:prstGeom>
        </p:spPr>
      </p:pic>
      <p:sp>
        <p:nvSpPr>
          <p:cNvPr id="2" name="Content Placeholder 10">
            <a:extLst>
              <a:ext uri="{FF2B5EF4-FFF2-40B4-BE49-F238E27FC236}">
                <a16:creationId xmlns:a16="http://schemas.microsoft.com/office/drawing/2014/main" xmlns="" id="{1806668F-0223-D4C0-6C10-82039E5E1A58}"/>
              </a:ext>
            </a:extLst>
          </p:cNvPr>
          <p:cNvSpPr txBox="1">
            <a:spLocks/>
          </p:cNvSpPr>
          <p:nvPr userDrawn="1"/>
        </p:nvSpPr>
        <p:spPr>
          <a:xfrm>
            <a:off x="540000" y="6578724"/>
            <a:ext cx="432003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tx1"/>
                </a:solidFill>
              </a:rPr>
              <a:t>Resource – </a:t>
            </a:r>
            <a:r>
              <a:rPr lang="en-GB" sz="1000" dirty="0" err="1">
                <a:solidFill>
                  <a:schemeClr val="tx1"/>
                </a:solidFill>
              </a:rPr>
              <a:t>Eii</a:t>
            </a:r>
            <a:r>
              <a:rPr lang="en-GB" sz="1000" dirty="0">
                <a:solidFill>
                  <a:schemeClr val="tx1"/>
                </a:solidFill>
              </a:rPr>
              <a:t>: Suspension Bridges – Tacoma Narrows Case Study</a:t>
            </a:r>
          </a:p>
        </p:txBody>
      </p:sp>
    </p:spTree>
    <p:extLst>
      <p:ext uri="{BB962C8B-B14F-4D97-AF65-F5344CB8AC3E}">
        <p14:creationId xmlns:p14="http://schemas.microsoft.com/office/powerpoint/2010/main" val="276495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5.tiff"/><Relationship Id="rId5" Type="http://schemas.openxmlformats.org/officeDocument/2006/relationships/image" Target="../media/image8.jpe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5.tiff"/><Relationship Id="rId5" Type="http://schemas.openxmlformats.org/officeDocument/2006/relationships/image" Target="../media/image9.jpe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9E1DD6-E53E-BC3B-1ECD-89CF7E0FB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025998"/>
            <a:ext cx="9139973" cy="44273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1468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000" b="1" dirty="0" err="1">
                <a:solidFill>
                  <a:schemeClr val="tx1"/>
                </a:solidFill>
                <a:cs typeface="Verdana" panose="020B0604030504040204" pitchFamily="34" charset="0"/>
              </a:rPr>
              <a:t>Eii</a:t>
            </a:r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: Suspension Bridges – Tacoma Narrows </a:t>
            </a:r>
            <a:b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</a:br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Case Study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xmlns="" id="{8E6456AE-5476-4931-0CB5-8F2B6AEFA30D}"/>
              </a:ext>
            </a:extLst>
          </p:cNvPr>
          <p:cNvSpPr txBox="1">
            <a:spLocks/>
          </p:cNvSpPr>
          <p:nvPr/>
        </p:nvSpPr>
        <p:spPr>
          <a:xfrm>
            <a:off x="540000" y="1952944"/>
            <a:ext cx="3610744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600"/>
              </a:spcBef>
            </a:pPr>
            <a:r>
              <a:rPr lang="en-GB" sz="1400" dirty="0"/>
              <a:t>To know what happens if bridges don’t transfer loads well</a:t>
            </a:r>
          </a:p>
          <a:p>
            <a:pPr marL="360000" indent="-360000">
              <a:spcBef>
                <a:spcPts val="600"/>
              </a:spcBef>
            </a:pPr>
            <a:r>
              <a:rPr lang="en-GB" sz="1400" dirty="0"/>
              <a:t>To consider why the Tacoma Narrows bridge failed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6D1B23-4229-8758-38D0-0A29A5C75DD6}"/>
              </a:ext>
            </a:extLst>
          </p:cNvPr>
          <p:cNvSpPr txBox="1"/>
          <p:nvPr/>
        </p:nvSpPr>
        <p:spPr>
          <a:xfrm>
            <a:off x="540000" y="1478594"/>
            <a:ext cx="3610744" cy="307777"/>
          </a:xfrm>
          <a:prstGeom prst="rect">
            <a:avLst/>
          </a:prstGeom>
          <a:solidFill>
            <a:srgbClr val="8ED3F2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AIMS &amp; OBJECTIVES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8D07C6-228F-2E23-343F-78B8664A13A1}"/>
              </a:ext>
            </a:extLst>
          </p:cNvPr>
          <p:cNvSpPr txBox="1"/>
          <p:nvPr/>
        </p:nvSpPr>
        <p:spPr>
          <a:xfrm>
            <a:off x="540000" y="3278770"/>
            <a:ext cx="3610744" cy="307777"/>
          </a:xfrm>
          <a:prstGeom prst="rect">
            <a:avLst/>
          </a:prstGeom>
          <a:solidFill>
            <a:srgbClr val="8ED3F2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CONTEXT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xmlns="" id="{8AA51108-B5BF-7358-A54C-E18149749525}"/>
              </a:ext>
            </a:extLst>
          </p:cNvPr>
          <p:cNvSpPr txBox="1">
            <a:spLocks/>
          </p:cNvSpPr>
          <p:nvPr/>
        </p:nvSpPr>
        <p:spPr>
          <a:xfrm>
            <a:off x="540000" y="3753120"/>
            <a:ext cx="3610744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400" dirty="0"/>
              <a:t>The Tacoma Narrows bridge over the Puget Sound was the 3rd longest suspension bridge in the world when it opened in 1940.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400" dirty="0"/>
              <a:t>Just four months after the bridge was opened, it collapsed.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400" dirty="0"/>
              <a:t>The introduction of a light, more flexible design meant it was too flexible and became known as Galloping Gertie.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xmlns="" id="{8214D79A-5D32-620A-CC91-7C508C870237}"/>
              </a:ext>
            </a:extLst>
          </p:cNvPr>
          <p:cNvSpPr/>
          <p:nvPr/>
        </p:nvSpPr>
        <p:spPr>
          <a:xfrm>
            <a:off x="4541672" y="1478594"/>
            <a:ext cx="2011528" cy="1114328"/>
          </a:xfrm>
          <a:prstGeom prst="wedgeRoundRectCallout">
            <a:avLst>
              <a:gd name="adj1" fmla="val 33664"/>
              <a:gd name="adj2" fmla="val 81134"/>
              <a:gd name="adj3" fmla="val 16667"/>
            </a:avLst>
          </a:prstGeom>
          <a:solidFill>
            <a:srgbClr val="8ED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spAutoFit/>
          </a:bodyPr>
          <a:lstStyle/>
          <a:p>
            <a:r>
              <a:rPr lang="en-GB" sz="14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did the Tacoma Narrows bridge collapse?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3AE7867-3D13-B595-87EF-F1616E256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29225" y="908050"/>
            <a:ext cx="3610745" cy="56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7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E5FD80-333B-0708-6844-CBBB28565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025998"/>
            <a:ext cx="9139973" cy="44273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2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146799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Recreating the Tacoma </a:t>
            </a:r>
            <a:b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</a:br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Narrows Bridge collapse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EF1017-FEAE-2D2F-C3BC-D01E6101B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CA107F0-8AD8-D2AC-FB8F-DE98EE488B2D}"/>
              </a:ext>
            </a:extLst>
          </p:cNvPr>
          <p:cNvSpPr txBox="1">
            <a:spLocks/>
          </p:cNvSpPr>
          <p:nvPr/>
        </p:nvSpPr>
        <p:spPr>
          <a:xfrm>
            <a:off x="1259632" y="1665288"/>
            <a:ext cx="2736304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/>
              <a:t>Glue three pieces of fine craft card together. Cut in half lengthways. Fold up each side to form a channel.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039591-055B-67CD-F6C8-2984ED8BE93F}"/>
              </a:ext>
            </a:extLst>
          </p:cNvPr>
          <p:cNvGrpSpPr/>
          <p:nvPr/>
        </p:nvGrpSpPr>
        <p:grpSpPr>
          <a:xfrm>
            <a:off x="536309" y="1662445"/>
            <a:ext cx="511969" cy="507505"/>
            <a:chOff x="854099" y="2060847"/>
            <a:chExt cx="511969" cy="50750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71F742D-93C1-7434-9686-89A2E09C6401}"/>
                </a:ext>
              </a:extLst>
            </p:cNvPr>
            <p:cNvSpPr/>
            <p:nvPr/>
          </p:nvSpPr>
          <p:spPr>
            <a:xfrm>
              <a:off x="857790" y="2060848"/>
              <a:ext cx="504589" cy="504589"/>
            </a:xfrm>
            <a:prstGeom prst="ellipse">
              <a:avLst/>
            </a:prstGeom>
            <a:solidFill>
              <a:srgbClr val="8ED3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82B4E95E-0A15-2A57-4D59-7FED2F463435}"/>
                </a:ext>
              </a:extLst>
            </p:cNvPr>
            <p:cNvSpPr txBox="1">
              <a:spLocks/>
            </p:cNvSpPr>
            <p:nvPr/>
          </p:nvSpPr>
          <p:spPr>
            <a:xfrm>
              <a:off x="854099" y="2060847"/>
              <a:ext cx="511969" cy="50750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j-cs"/>
                </a:defRPr>
              </a:lvl1pPr>
            </a:lstStyle>
            <a:p>
              <a:r>
                <a:rPr lang="en-GB" sz="1800" b="1" dirty="0">
                  <a:solidFill>
                    <a:schemeClr val="tx1"/>
                  </a:solidFill>
                  <a:cs typeface="Verdana" panose="020B060403050404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CB7835-B960-FB12-F3E9-0B17E4C5AB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8"/>
          <a:stretch/>
        </p:blipFill>
        <p:spPr>
          <a:xfrm>
            <a:off x="274148" y="3472512"/>
            <a:ext cx="3433756" cy="2980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2C639C-AA78-D5C3-1663-BA59AB52D9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8"/>
          <a:stretch/>
        </p:blipFill>
        <p:spPr>
          <a:xfrm>
            <a:off x="4346076" y="1665287"/>
            <a:ext cx="4335493" cy="3203873"/>
          </a:xfrm>
          <a:prstGeom prst="roundRect">
            <a:avLst>
              <a:gd name="adj" fmla="val 13205"/>
            </a:avLst>
          </a:prstGeom>
        </p:spPr>
      </p:pic>
    </p:spTree>
    <p:extLst>
      <p:ext uri="{BB962C8B-B14F-4D97-AF65-F5344CB8AC3E}">
        <p14:creationId xmlns:p14="http://schemas.microsoft.com/office/powerpoint/2010/main" val="330885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E5FD80-333B-0708-6844-CBBB28565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025998"/>
            <a:ext cx="9139973" cy="44273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3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146799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Recreating the Tacoma </a:t>
            </a:r>
            <a:b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</a:br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Narrows Bridge collapse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EF1017-FEAE-2D2F-C3BC-D01E6101B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CA107F0-8AD8-D2AC-FB8F-DE98EE488B2D}"/>
              </a:ext>
            </a:extLst>
          </p:cNvPr>
          <p:cNvSpPr txBox="1">
            <a:spLocks/>
          </p:cNvSpPr>
          <p:nvPr/>
        </p:nvSpPr>
        <p:spPr>
          <a:xfrm>
            <a:off x="1259632" y="1665288"/>
            <a:ext cx="331236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/>
              <a:t>Using a hole punch, create holes at the same distance from the end, and at the same height up the side.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039591-055B-67CD-F6C8-2984ED8BE93F}"/>
              </a:ext>
            </a:extLst>
          </p:cNvPr>
          <p:cNvGrpSpPr/>
          <p:nvPr/>
        </p:nvGrpSpPr>
        <p:grpSpPr>
          <a:xfrm>
            <a:off x="536309" y="1662445"/>
            <a:ext cx="511969" cy="507505"/>
            <a:chOff x="854099" y="2060847"/>
            <a:chExt cx="511969" cy="50750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71F742D-93C1-7434-9686-89A2E09C6401}"/>
                </a:ext>
              </a:extLst>
            </p:cNvPr>
            <p:cNvSpPr/>
            <p:nvPr/>
          </p:nvSpPr>
          <p:spPr>
            <a:xfrm>
              <a:off x="857790" y="2060848"/>
              <a:ext cx="504589" cy="504589"/>
            </a:xfrm>
            <a:prstGeom prst="ellipse">
              <a:avLst/>
            </a:prstGeom>
            <a:solidFill>
              <a:srgbClr val="8ED3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82B4E95E-0A15-2A57-4D59-7FED2F463435}"/>
                </a:ext>
              </a:extLst>
            </p:cNvPr>
            <p:cNvSpPr txBox="1">
              <a:spLocks/>
            </p:cNvSpPr>
            <p:nvPr/>
          </p:nvSpPr>
          <p:spPr>
            <a:xfrm>
              <a:off x="854099" y="2060847"/>
              <a:ext cx="511969" cy="50750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j-cs"/>
                </a:defRPr>
              </a:lvl1pPr>
            </a:lstStyle>
            <a:p>
              <a:r>
                <a:rPr lang="en-GB" sz="1800" b="1" dirty="0">
                  <a:solidFill>
                    <a:schemeClr val="tx1"/>
                  </a:solidFill>
                  <a:cs typeface="Verdana" panose="020B0604030504040204" pitchFamily="34" charset="0"/>
                </a:rPr>
                <a:t>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2C639C-AA78-D5C3-1663-BA59AB52D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b="-371"/>
          <a:stretch/>
        </p:blipFill>
        <p:spPr>
          <a:xfrm>
            <a:off x="5436096" y="1662445"/>
            <a:ext cx="3250703" cy="4286835"/>
          </a:xfrm>
          <a:prstGeom prst="roundRect">
            <a:avLst>
              <a:gd name="adj" fmla="val 1320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BCCCF-8DA5-D888-EC5D-CCD8A721C4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8"/>
          <a:stretch/>
        </p:blipFill>
        <p:spPr>
          <a:xfrm>
            <a:off x="274148" y="3472512"/>
            <a:ext cx="3433756" cy="2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E5FD80-333B-0708-6844-CBBB28565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025998"/>
            <a:ext cx="9139973" cy="44273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4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146799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Recreating the Tacoma </a:t>
            </a:r>
            <a:b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</a:br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Narrows Bridge collapse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EF1017-FEAE-2D2F-C3BC-D01E6101B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CA107F0-8AD8-D2AC-FB8F-DE98EE488B2D}"/>
              </a:ext>
            </a:extLst>
          </p:cNvPr>
          <p:cNvSpPr txBox="1">
            <a:spLocks/>
          </p:cNvSpPr>
          <p:nvPr/>
        </p:nvSpPr>
        <p:spPr>
          <a:xfrm>
            <a:off x="1259632" y="1665288"/>
            <a:ext cx="331236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/>
              <a:t>Take a 60cm length of string, and tie it through the holes at each end, creating a hanger for the bridge.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039591-055B-67CD-F6C8-2984ED8BE93F}"/>
              </a:ext>
            </a:extLst>
          </p:cNvPr>
          <p:cNvGrpSpPr/>
          <p:nvPr/>
        </p:nvGrpSpPr>
        <p:grpSpPr>
          <a:xfrm>
            <a:off x="536309" y="1662445"/>
            <a:ext cx="511969" cy="507505"/>
            <a:chOff x="854099" y="2060847"/>
            <a:chExt cx="511969" cy="50750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71F742D-93C1-7434-9686-89A2E09C6401}"/>
                </a:ext>
              </a:extLst>
            </p:cNvPr>
            <p:cNvSpPr/>
            <p:nvPr/>
          </p:nvSpPr>
          <p:spPr>
            <a:xfrm>
              <a:off x="857790" y="2060848"/>
              <a:ext cx="504589" cy="504589"/>
            </a:xfrm>
            <a:prstGeom prst="ellipse">
              <a:avLst/>
            </a:prstGeom>
            <a:solidFill>
              <a:srgbClr val="8ED3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82B4E95E-0A15-2A57-4D59-7FED2F463435}"/>
                </a:ext>
              </a:extLst>
            </p:cNvPr>
            <p:cNvSpPr txBox="1">
              <a:spLocks/>
            </p:cNvSpPr>
            <p:nvPr/>
          </p:nvSpPr>
          <p:spPr>
            <a:xfrm>
              <a:off x="854099" y="2060847"/>
              <a:ext cx="511969" cy="50750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j-cs"/>
                </a:defRPr>
              </a:lvl1pPr>
            </a:lstStyle>
            <a:p>
              <a:r>
                <a:rPr lang="en-GB" sz="1800" b="1" dirty="0">
                  <a:solidFill>
                    <a:schemeClr val="tx1"/>
                  </a:solidFill>
                  <a:cs typeface="Verdana" panose="020B0604030504040204" pitchFamily="34" charset="0"/>
                </a:rPr>
                <a:t>3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2C639C-AA78-D5C3-1663-BA59AB52D9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662445"/>
            <a:ext cx="3250703" cy="4286835"/>
          </a:xfrm>
          <a:prstGeom prst="roundRect">
            <a:avLst>
              <a:gd name="adj" fmla="val 1320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BCCCF-8DA5-D888-EC5D-CCD8A721C4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8"/>
          <a:stretch/>
        </p:blipFill>
        <p:spPr>
          <a:xfrm>
            <a:off x="274148" y="3472512"/>
            <a:ext cx="3433756" cy="2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3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E5FD80-333B-0708-6844-CBBB28565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025998"/>
            <a:ext cx="9139973" cy="44273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5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146799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Recreating the Tacoma </a:t>
            </a:r>
            <a:b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</a:br>
            <a:r>
              <a:rPr lang="en-GB" sz="2000" b="1" dirty="0">
                <a:solidFill>
                  <a:schemeClr val="tx1"/>
                </a:solidFill>
                <a:cs typeface="Verdana" panose="020B0604030504040204" pitchFamily="34" charset="0"/>
              </a:rPr>
              <a:t>Narrows Bridge collapse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EF1017-FEAE-2D2F-C3BC-D01E6101B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CA107F0-8AD8-D2AC-FB8F-DE98EE488B2D}"/>
              </a:ext>
            </a:extLst>
          </p:cNvPr>
          <p:cNvSpPr txBox="1">
            <a:spLocks/>
          </p:cNvSpPr>
          <p:nvPr/>
        </p:nvSpPr>
        <p:spPr>
          <a:xfrm>
            <a:off x="1259632" y="1665288"/>
            <a:ext cx="2736304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/>
              <a:t>Hang the bridge from the two clamp stands. Using a hair dryer/fan, recreate wind against the bridge. How does the bridge react?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039591-055B-67CD-F6C8-2984ED8BE93F}"/>
              </a:ext>
            </a:extLst>
          </p:cNvPr>
          <p:cNvGrpSpPr/>
          <p:nvPr/>
        </p:nvGrpSpPr>
        <p:grpSpPr>
          <a:xfrm>
            <a:off x="536309" y="1662445"/>
            <a:ext cx="511969" cy="507505"/>
            <a:chOff x="854099" y="2060847"/>
            <a:chExt cx="511969" cy="50750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71F742D-93C1-7434-9686-89A2E09C6401}"/>
                </a:ext>
              </a:extLst>
            </p:cNvPr>
            <p:cNvSpPr/>
            <p:nvPr/>
          </p:nvSpPr>
          <p:spPr>
            <a:xfrm>
              <a:off x="857790" y="2060848"/>
              <a:ext cx="504589" cy="504589"/>
            </a:xfrm>
            <a:prstGeom prst="ellipse">
              <a:avLst/>
            </a:prstGeom>
            <a:solidFill>
              <a:srgbClr val="8ED3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82B4E95E-0A15-2A57-4D59-7FED2F463435}"/>
                </a:ext>
              </a:extLst>
            </p:cNvPr>
            <p:cNvSpPr txBox="1">
              <a:spLocks/>
            </p:cNvSpPr>
            <p:nvPr/>
          </p:nvSpPr>
          <p:spPr>
            <a:xfrm>
              <a:off x="854099" y="2060847"/>
              <a:ext cx="511969" cy="50750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j-cs"/>
                </a:defRPr>
              </a:lvl1pPr>
            </a:lstStyle>
            <a:p>
              <a:r>
                <a:rPr lang="en-GB" sz="1800" b="1" dirty="0">
                  <a:solidFill>
                    <a:schemeClr val="tx1"/>
                  </a:solidFill>
                  <a:cs typeface="Verdana" panose="020B0604030504040204" pitchFamily="34" charset="0"/>
                </a:rPr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CB7835-B960-FB12-F3E9-0B17E4C5AB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8"/>
          <a:stretch/>
        </p:blipFill>
        <p:spPr>
          <a:xfrm>
            <a:off x="274148" y="3472512"/>
            <a:ext cx="3433756" cy="2980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2C639C-AA78-D5C3-1663-BA59AB52D9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076" y="1665287"/>
            <a:ext cx="4335493" cy="3203873"/>
          </a:xfrm>
          <a:prstGeom prst="roundRect">
            <a:avLst>
              <a:gd name="adj" fmla="val 13205"/>
            </a:avLst>
          </a:prstGeom>
        </p:spPr>
      </p:pic>
    </p:spTree>
    <p:extLst>
      <p:ext uri="{BB962C8B-B14F-4D97-AF65-F5344CB8AC3E}">
        <p14:creationId xmlns:p14="http://schemas.microsoft.com/office/powerpoint/2010/main" val="19891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EC2382-B23E-4719-DD6F-FB80A9D8F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025998"/>
            <a:ext cx="9139973" cy="44273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6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1"/>
                </a:solidFill>
                <a:cs typeface="Verdana" panose="020B0604030504040204" pitchFamily="34" charset="0"/>
              </a:rPr>
              <a:t>Did you know?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02D71A-221D-4C55-278A-61C38816B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82" y="300370"/>
            <a:ext cx="1103445" cy="98629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85A2F57-64C4-C369-B1D0-702056803DC9}"/>
              </a:ext>
            </a:extLst>
          </p:cNvPr>
          <p:cNvSpPr txBox="1">
            <a:spLocks/>
          </p:cNvSpPr>
          <p:nvPr/>
        </p:nvSpPr>
        <p:spPr>
          <a:xfrm>
            <a:off x="540000" y="1644964"/>
            <a:ext cx="3527944" cy="3908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/>
              <a:t>The Severn bridge was completed in 1966, but the design is different to its </a:t>
            </a:r>
            <a:br>
              <a:rPr lang="en-GB" sz="1800" dirty="0"/>
            </a:br>
            <a:r>
              <a:rPr lang="en-GB" sz="1800" dirty="0"/>
              <a:t>first plan.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/>
              <a:t>Originally it was meant to have a truss deck design, like many other suspension bridges around the world, but after the model was destroyed in a wind-tunnel test, the design was re-worked to become a more aerodynamic hollow-box deck.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7E6212-76AC-594C-B52B-596619D1C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076" y="1665287"/>
            <a:ext cx="4335493" cy="3203873"/>
          </a:xfrm>
          <a:prstGeom prst="roundRect">
            <a:avLst>
              <a:gd name="adj" fmla="val 13205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392F0D-94B0-6701-959F-FC568BCD3C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59808" y="3472512"/>
            <a:ext cx="3484191" cy="2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6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7682</TotalTime>
  <Words>233</Words>
  <Application>Microsoft Macintosh PowerPoint</Application>
  <PresentationFormat>On-screen Show (4:3)</PresentationFormat>
  <Paragraphs>30</Paragraphs>
  <Slides>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RBT intro</dc:title>
  <dc:creator>Aileen White</dc:creator>
  <cp:lastModifiedBy>Mark</cp:lastModifiedBy>
  <cp:revision>152</cp:revision>
  <cp:lastPrinted>2020-08-05T14:56:51Z</cp:lastPrinted>
  <dcterms:created xsi:type="dcterms:W3CDTF">2016-11-14T12:26:45Z</dcterms:created>
  <dcterms:modified xsi:type="dcterms:W3CDTF">2025-02-18T21:10:19Z</dcterms:modified>
</cp:coreProperties>
</file>