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405" r:id="rId2"/>
    <p:sldId id="387" r:id="rId3"/>
    <p:sldId id="388" r:id="rId4"/>
    <p:sldId id="389" r:id="rId5"/>
    <p:sldId id="406" r:id="rId6"/>
    <p:sldId id="407" r:id="rId7"/>
    <p:sldId id="408" r:id="rId8"/>
    <p:sldId id="409" r:id="rId9"/>
    <p:sldId id="410" r:id="rId10"/>
    <p:sldId id="411" r:id="rId11"/>
    <p:sldId id="412" r:id="rId12"/>
    <p:sldId id="413" r:id="rId13"/>
    <p:sldId id="414" r:id="rId14"/>
    <p:sldId id="404" r:id="rId15"/>
    <p:sldId id="415" r:id="rId16"/>
    <p:sldId id="416" r:id="rId17"/>
    <p:sldId id="417" r:id="rId18"/>
    <p:sldId id="418" r:id="rId19"/>
    <p:sldId id="419" r:id="rId20"/>
    <p:sldId id="376"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3F2"/>
    <a:srgbClr val="90613D"/>
    <a:srgbClr val="9C2645"/>
    <a:srgbClr val="49B7E8"/>
    <a:srgbClr val="F6BD34"/>
    <a:srgbClr val="7B4395"/>
    <a:srgbClr val="F07D16"/>
    <a:srgbClr val="4AAB31"/>
    <a:srgbClr val="E73B2A"/>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2" autoAdjust="0"/>
    <p:restoredTop sz="88549" autoAdjust="0"/>
  </p:normalViewPr>
  <p:slideViewPr>
    <p:cSldViewPr>
      <p:cViewPr varScale="1">
        <p:scale>
          <a:sx n="133" d="100"/>
          <a:sy n="133" d="100"/>
        </p:scale>
        <p:origin x="-1672" y="-96"/>
      </p:cViewPr>
      <p:guideLst>
        <p:guide orient="horz" pos="2160"/>
        <p:guide pos="2880"/>
      </p:guideLst>
    </p:cSldViewPr>
  </p:slideViewPr>
  <p:outlineViewPr>
    <p:cViewPr>
      <p:scale>
        <a:sx n="33" d="100"/>
        <a:sy n="33" d="100"/>
      </p:scale>
      <p:origin x="14" y="36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69CA5D4-EE9F-4126-B985-64614DD1CB33}" type="datetimeFigureOut">
              <a:rPr lang="en-GB" smtClean="0"/>
              <a:t>18/02/25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85287BC-6E82-4C2F-9CEF-C4B574988FC0}" type="slidenum">
              <a:rPr lang="en-GB" smtClean="0"/>
              <a:t>‹#›</a:t>
            </a:fld>
            <a:endParaRPr lang="en-GB"/>
          </a:p>
        </p:txBody>
      </p:sp>
    </p:spTree>
    <p:extLst>
      <p:ext uri="{BB962C8B-B14F-4D97-AF65-F5344CB8AC3E}">
        <p14:creationId xmlns:p14="http://schemas.microsoft.com/office/powerpoint/2010/main" val="17997731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098" y="0"/>
            <a:ext cx="2944958" cy="496888"/>
          </a:xfrm>
          <a:prstGeom prst="rect">
            <a:avLst/>
          </a:prstGeom>
        </p:spPr>
        <p:txBody>
          <a:bodyPr vert="horz" lIns="91440" tIns="45720" rIns="91440" bIns="45720" rtlCol="0"/>
          <a:lstStyle>
            <a:lvl1pPr algn="r">
              <a:defRPr sz="1200"/>
            </a:lvl1pPr>
          </a:lstStyle>
          <a:p>
            <a:fld id="{53BD1380-01DE-4689-992A-2139FCDA0112}" type="datetimeFigureOut">
              <a:rPr lang="en-GB" smtClean="0"/>
              <a:t>18/02/25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606" y="4714882"/>
            <a:ext cx="5438464"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70"/>
            <a:ext cx="2944958"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098" y="9428170"/>
            <a:ext cx="2944958" cy="496887"/>
          </a:xfrm>
          <a:prstGeom prst="rect">
            <a:avLst/>
          </a:prstGeom>
        </p:spPr>
        <p:txBody>
          <a:bodyPr vert="horz" lIns="91440" tIns="45720" rIns="91440" bIns="45720" rtlCol="0" anchor="b"/>
          <a:lstStyle>
            <a:lvl1pPr algn="r">
              <a:defRPr sz="1200"/>
            </a:lvl1pPr>
          </a:lstStyle>
          <a:p>
            <a:fld id="{9B5698E6-2F9F-4663-BD57-88B88FE2E488}" type="slidenum">
              <a:rPr lang="en-GB" smtClean="0"/>
              <a:t>‹#›</a:t>
            </a:fld>
            <a:endParaRPr lang="en-GB"/>
          </a:p>
        </p:txBody>
      </p:sp>
    </p:spTree>
    <p:extLst>
      <p:ext uri="{BB962C8B-B14F-4D97-AF65-F5344CB8AC3E}">
        <p14:creationId xmlns:p14="http://schemas.microsoft.com/office/powerpoint/2010/main" val="6250640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95463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6763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85943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6347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816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814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7357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6200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5323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7956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340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470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2152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34841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7918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50376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6773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tx1">
                  <a:lumMod val="95000"/>
                  <a:lumOff val="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6021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accent6">
                    <a:lumMod val="75000"/>
                  </a:schemeClr>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99693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09479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11204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5">
            <a:extLst>
              <a:ext uri="{FF2B5EF4-FFF2-40B4-BE49-F238E27FC236}">
                <a16:creationId xmlns:a16="http://schemas.microsoft.com/office/drawing/2014/main" xmlns="" id="{1E885898-DE89-3298-C99C-7779E0807CDB}"/>
              </a:ext>
            </a:extLst>
          </p:cNvPr>
          <p:cNvSpPr>
            <a:spLocks noGrp="1"/>
          </p:cNvSpPr>
          <p:nvPr>
            <p:ph type="sldNum" sz="quarter" idx="4"/>
          </p:nvPr>
        </p:nvSpPr>
        <p:spPr>
          <a:xfrm>
            <a:off x="6553200" y="6453336"/>
            <a:ext cx="2133600" cy="404664"/>
          </a:xfrm>
          <a:prstGeom prst="rect">
            <a:avLst/>
          </a:prstGeom>
        </p:spPr>
        <p:txBody>
          <a:bodyPr vert="horz" lIns="91440" tIns="45720" rIns="91440" bIns="45720" rtlCol="0" anchor="ctr"/>
          <a:lstStyle>
            <a:lvl1pPr algn="r">
              <a:defRPr sz="12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7585A1DE-E8EE-455B-9C96-9DAFE41B99D9}" type="slidenum">
              <a:rPr lang="en-GB" smtClean="0"/>
              <a:pPr/>
              <a:t>‹#›</a:t>
            </a:fld>
            <a:endParaRPr lang="en-GB" dirty="0"/>
          </a:p>
        </p:txBody>
      </p:sp>
    </p:spTree>
    <p:extLst>
      <p:ext uri="{BB962C8B-B14F-4D97-AF65-F5344CB8AC3E}">
        <p14:creationId xmlns:p14="http://schemas.microsoft.com/office/powerpoint/2010/main" val="114763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8EF70CB-11AF-4192-95BB-88D626180E1C}" type="datetime1">
              <a:rPr lang="en-GB" smtClean="0"/>
              <a:t>18/02/25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341810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99780AF-49D8-4747-BC83-618C005263C6}" type="datetime1">
              <a:rPr lang="en-GB" smtClean="0"/>
              <a:t>18/02/25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00605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2D5F143-E475-4366-AA82-17AD780BAD72}" type="datetime1">
              <a:rPr lang="en-GB" smtClean="0"/>
              <a:t>18/02/25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134313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74365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68B10CE-B960-73A6-A3FA-D5DE6C103684}"/>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a:t>
            </a:fld>
            <a:endParaRPr lang="en-GB" dirty="0"/>
          </a:p>
        </p:txBody>
      </p:sp>
    </p:spTree>
    <p:extLst>
      <p:ext uri="{BB962C8B-B14F-4D97-AF65-F5344CB8AC3E}">
        <p14:creationId xmlns:p14="http://schemas.microsoft.com/office/powerpoint/2010/main" val="31118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314357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585A1DE-E8EE-455B-9C96-9DAFE41B99D9}" type="slidenum">
              <a:rPr lang="en-GB" smtClean="0"/>
              <a:t>‹#›</a:t>
            </a:fld>
            <a:endParaRPr lang="en-GB"/>
          </a:p>
        </p:txBody>
      </p:sp>
    </p:spTree>
    <p:extLst>
      <p:ext uri="{BB962C8B-B14F-4D97-AF65-F5344CB8AC3E}">
        <p14:creationId xmlns:p14="http://schemas.microsoft.com/office/powerpoint/2010/main" val="2320478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F54119F-FCA2-C089-0745-62FE9B926062}"/>
              </a:ext>
            </a:extLst>
          </p:cNvPr>
          <p:cNvSpPr/>
          <p:nvPr userDrawn="1"/>
        </p:nvSpPr>
        <p:spPr>
          <a:xfrm>
            <a:off x="0" y="6453336"/>
            <a:ext cx="9144000" cy="404664"/>
          </a:xfrm>
          <a:prstGeom prst="rect">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75E5B1F-C332-AC38-006C-C7A37F170836}"/>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5" y="1265"/>
            <a:ext cx="9143993" cy="1435098"/>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6553200" y="6453336"/>
            <a:ext cx="2133600" cy="404664"/>
          </a:xfrm>
          <a:prstGeom prst="rect">
            <a:avLst/>
          </a:prstGeom>
        </p:spPr>
        <p:txBody>
          <a:bodyPr vert="horz" lIns="91440" tIns="45720" rIns="91440" bIns="45720" rtlCol="0" anchor="ctr"/>
          <a:lstStyle>
            <a:lvl1pPr algn="r">
              <a:defRPr sz="1200" b="1"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7585A1DE-E8EE-455B-9C96-9DAFE41B99D9}" type="slidenum">
              <a:rPr lang="en-GB" smtClean="0"/>
              <a:pPr/>
              <a:t>‹#›</a:t>
            </a:fld>
            <a:endParaRPr lang="en-GB" dirty="0"/>
          </a:p>
        </p:txBody>
      </p:sp>
      <p:pic>
        <p:nvPicPr>
          <p:cNvPr id="10" name="Picture 9">
            <a:extLst>
              <a:ext uri="{FF2B5EF4-FFF2-40B4-BE49-F238E27FC236}">
                <a16:creationId xmlns:a16="http://schemas.microsoft.com/office/drawing/2014/main" xmlns="" id="{E1861984-124F-9A74-152F-D6AA17995C47}"/>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p:blipFill>
        <p:spPr>
          <a:xfrm>
            <a:off x="7620000" y="55830"/>
            <a:ext cx="1465959" cy="974967"/>
          </a:xfrm>
          <a:prstGeom prst="rect">
            <a:avLst/>
          </a:prstGeom>
        </p:spPr>
      </p:pic>
      <p:sp>
        <p:nvSpPr>
          <p:cNvPr id="2" name="Content Placeholder 10">
            <a:extLst>
              <a:ext uri="{FF2B5EF4-FFF2-40B4-BE49-F238E27FC236}">
                <a16:creationId xmlns:a16="http://schemas.microsoft.com/office/drawing/2014/main" xmlns="" id="{1806668F-0223-D4C0-6C10-82039E5E1A58}"/>
              </a:ext>
            </a:extLst>
          </p:cNvPr>
          <p:cNvSpPr txBox="1">
            <a:spLocks/>
          </p:cNvSpPr>
          <p:nvPr userDrawn="1"/>
        </p:nvSpPr>
        <p:spPr>
          <a:xfrm>
            <a:off x="540000" y="6578724"/>
            <a:ext cx="4176464" cy="15388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GB" sz="1000" dirty="0">
                <a:solidFill>
                  <a:schemeClr val="tx1"/>
                </a:solidFill>
              </a:rPr>
              <a:t>Resource – </a:t>
            </a:r>
            <a:r>
              <a:rPr lang="en-GB" sz="1000" dirty="0" err="1">
                <a:solidFill>
                  <a:schemeClr val="tx1"/>
                </a:solidFill>
              </a:rPr>
              <a:t>Ei</a:t>
            </a:r>
            <a:r>
              <a:rPr lang="en-GB" sz="1000" dirty="0">
                <a:solidFill>
                  <a:schemeClr val="tx1"/>
                </a:solidFill>
              </a:rPr>
              <a:t>: Suspension Bridges – Hanging Tough</a:t>
            </a:r>
          </a:p>
        </p:txBody>
      </p:sp>
    </p:spTree>
    <p:extLst>
      <p:ext uri="{BB962C8B-B14F-4D97-AF65-F5344CB8AC3E}">
        <p14:creationId xmlns:p14="http://schemas.microsoft.com/office/powerpoint/2010/main" val="2764953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 Id="rId3"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7.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8.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9.tif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1.tiff"/><Relationship Id="rId5" Type="http://schemas.openxmlformats.org/officeDocument/2006/relationships/image" Target="../media/image22.jpeg"/><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1.tiff"/><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1.tiff"/><Relationship Id="rId5" Type="http://schemas.openxmlformats.org/officeDocument/2006/relationships/image" Target="../media/image27.jpeg"/><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1.tiff"/><Relationship Id="rId5" Type="http://schemas.openxmlformats.org/officeDocument/2006/relationships/image" Target="../media/image28.jpeg"/><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1.tiff"/><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1.tiff"/><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0.jpeg"/><Relationship Id="rId6"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2.tiff"/><Relationship Id="rId6"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1.tiff"/><Relationship Id="rId6"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9.tiff"/><Relationship Id="rId5" Type="http://schemas.openxmlformats.org/officeDocument/2006/relationships/image" Target="../media/image16.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B9E1DD6-E53E-BC3B-1ECD-89CF7E0FBA6E}"/>
              </a:ext>
            </a:extLst>
          </p:cNvPr>
          <p:cNvPicPr>
            <a:picLocks noChangeAspect="1"/>
          </p:cNvPicPr>
          <p:nvPr/>
        </p:nvPicPr>
        <p:blipFill>
          <a:blip r:embed="rId2"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400" b="1" dirty="0" err="1">
                <a:solidFill>
                  <a:schemeClr val="tx1"/>
                </a:solidFill>
                <a:cs typeface="Verdana" panose="020B0604030504040204" pitchFamily="34" charset="0"/>
              </a:rPr>
              <a:t>Ei</a:t>
            </a:r>
            <a:r>
              <a:rPr lang="en-GB" sz="2400" b="1" dirty="0">
                <a:solidFill>
                  <a:schemeClr val="tx1"/>
                </a:solidFill>
                <a:cs typeface="Verdana" panose="020B0604030504040204" pitchFamily="34" charset="0"/>
              </a:rPr>
              <a:t>: Suspension Bridges – Hanging Tough</a:t>
            </a:r>
          </a:p>
        </p:txBody>
      </p:sp>
      <p:sp>
        <p:nvSpPr>
          <p:cNvPr id="8" name="Content Placeholder 10">
            <a:extLst>
              <a:ext uri="{FF2B5EF4-FFF2-40B4-BE49-F238E27FC236}">
                <a16:creationId xmlns:a16="http://schemas.microsoft.com/office/drawing/2014/main" xmlns="" id="{8E6456AE-5476-4931-0CB5-8F2B6AEFA30D}"/>
              </a:ext>
            </a:extLst>
          </p:cNvPr>
          <p:cNvSpPr txBox="1">
            <a:spLocks/>
          </p:cNvSpPr>
          <p:nvPr/>
        </p:nvSpPr>
        <p:spPr>
          <a:xfrm>
            <a:off x="540000" y="1952944"/>
            <a:ext cx="3610744" cy="723275"/>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0" indent="-360000">
              <a:spcBef>
                <a:spcPts val="600"/>
              </a:spcBef>
            </a:pPr>
            <a:r>
              <a:rPr lang="en-GB" sz="1400" dirty="0"/>
              <a:t>To show how transferring loads can make a bridge stronger</a:t>
            </a:r>
          </a:p>
          <a:p>
            <a:pPr marL="360000" indent="-360000">
              <a:spcBef>
                <a:spcPts val="600"/>
              </a:spcBef>
            </a:pPr>
            <a:r>
              <a:rPr lang="en-GB" sz="1400" dirty="0"/>
              <a:t>To introduce the suspension bridge</a:t>
            </a:r>
          </a:p>
        </p:txBody>
      </p:sp>
      <p:sp>
        <p:nvSpPr>
          <p:cNvPr id="9" name="TextBox 8">
            <a:extLst>
              <a:ext uri="{FF2B5EF4-FFF2-40B4-BE49-F238E27FC236}">
                <a16:creationId xmlns:a16="http://schemas.microsoft.com/office/drawing/2014/main" xmlns="" id="{9F6D1B23-4229-8758-38D0-0A29A5C75DD6}"/>
              </a:ext>
            </a:extLst>
          </p:cNvPr>
          <p:cNvSpPr txBox="1"/>
          <p:nvPr/>
        </p:nvSpPr>
        <p:spPr>
          <a:xfrm>
            <a:off x="540000" y="1478594"/>
            <a:ext cx="3610744" cy="307777"/>
          </a:xfrm>
          <a:prstGeom prst="rect">
            <a:avLst/>
          </a:prstGeom>
          <a:solidFill>
            <a:srgbClr val="8ED3F2"/>
          </a:solidFill>
        </p:spPr>
        <p:txBody>
          <a:bodyPr wrap="square" rtlCol="0">
            <a:spAutoFit/>
          </a:bodyPr>
          <a:lstStyle/>
          <a:p>
            <a:pPr marL="0" indent="0">
              <a:buNone/>
            </a:pPr>
            <a:r>
              <a:rPr lang="en-GB" sz="1400" b="1" dirty="0">
                <a:latin typeface="Verdana" panose="020B0604030504040204" pitchFamily="34" charset="0"/>
                <a:ea typeface="Verdana" panose="020B0604030504040204" pitchFamily="34" charset="0"/>
                <a:cs typeface="Verdana" panose="020B0604030504040204" pitchFamily="34" charset="0"/>
              </a:rPr>
              <a:t>AIMS &amp; OBJECTIVES</a:t>
            </a:r>
          </a:p>
        </p:txBody>
      </p:sp>
      <p:sp>
        <p:nvSpPr>
          <p:cNvPr id="11" name="TextBox 10">
            <a:extLst>
              <a:ext uri="{FF2B5EF4-FFF2-40B4-BE49-F238E27FC236}">
                <a16:creationId xmlns:a16="http://schemas.microsoft.com/office/drawing/2014/main" xmlns="" id="{328D07C6-228F-2E23-343F-78B8664A13A1}"/>
              </a:ext>
            </a:extLst>
          </p:cNvPr>
          <p:cNvSpPr txBox="1"/>
          <p:nvPr/>
        </p:nvSpPr>
        <p:spPr>
          <a:xfrm>
            <a:off x="540000" y="3278770"/>
            <a:ext cx="3610744" cy="307777"/>
          </a:xfrm>
          <a:prstGeom prst="rect">
            <a:avLst/>
          </a:prstGeom>
          <a:solidFill>
            <a:srgbClr val="8ED3F2"/>
          </a:solidFill>
        </p:spPr>
        <p:txBody>
          <a:bodyPr wrap="square" rtlCol="0">
            <a:spAutoFit/>
          </a:bodyPr>
          <a:lstStyle/>
          <a:p>
            <a:pPr marL="0" indent="0">
              <a:buNone/>
            </a:pPr>
            <a:r>
              <a:rPr lang="en-GB" sz="1400" b="1" dirty="0">
                <a:latin typeface="Verdana" panose="020B0604030504040204" pitchFamily="34" charset="0"/>
                <a:ea typeface="Verdana" panose="020B0604030504040204" pitchFamily="34" charset="0"/>
                <a:cs typeface="Verdana" panose="020B0604030504040204" pitchFamily="34" charset="0"/>
              </a:rPr>
              <a:t>CONTEXT</a:t>
            </a:r>
          </a:p>
        </p:txBody>
      </p:sp>
      <p:sp>
        <p:nvSpPr>
          <p:cNvPr id="12" name="Content Placeholder 10">
            <a:extLst>
              <a:ext uri="{FF2B5EF4-FFF2-40B4-BE49-F238E27FC236}">
                <a16:creationId xmlns:a16="http://schemas.microsoft.com/office/drawing/2014/main" xmlns="" id="{8AA51108-B5BF-7358-A54C-E18149749525}"/>
              </a:ext>
            </a:extLst>
          </p:cNvPr>
          <p:cNvSpPr txBox="1">
            <a:spLocks/>
          </p:cNvSpPr>
          <p:nvPr/>
        </p:nvSpPr>
        <p:spPr>
          <a:xfrm>
            <a:off x="540000" y="3753120"/>
            <a:ext cx="3610744" cy="150810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GB" sz="1400" dirty="0"/>
              <a:t>A suspension bridge is a type of bridge in which the deck is hung from main cables on vertical hangers. The suspension bridge was developed by engineers to cross long distances without needing extra piers, such as a beam bridge would require.</a:t>
            </a:r>
          </a:p>
        </p:txBody>
      </p:sp>
      <p:sp>
        <p:nvSpPr>
          <p:cNvPr id="13" name="Rounded Rectangular Callout 12">
            <a:extLst>
              <a:ext uri="{FF2B5EF4-FFF2-40B4-BE49-F238E27FC236}">
                <a16:creationId xmlns:a16="http://schemas.microsoft.com/office/drawing/2014/main" xmlns="" id="{8214D79A-5D32-620A-CC91-7C508C870237}"/>
              </a:ext>
            </a:extLst>
          </p:cNvPr>
          <p:cNvSpPr/>
          <p:nvPr/>
        </p:nvSpPr>
        <p:spPr>
          <a:xfrm>
            <a:off x="4541672" y="1468176"/>
            <a:ext cx="1830528" cy="875964"/>
          </a:xfrm>
          <a:prstGeom prst="wedgeRoundRectCallout">
            <a:avLst>
              <a:gd name="adj1" fmla="val 41720"/>
              <a:gd name="adj2" fmla="val 90482"/>
              <a:gd name="adj3" fmla="val 16667"/>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r>
              <a:rPr lang="en-GB" sz="1400" b="1" i="1" dirty="0">
                <a:solidFill>
                  <a:schemeClr val="tx1"/>
                </a:solidFill>
                <a:latin typeface="Verdana" panose="020B0604030504040204" pitchFamily="34" charset="0"/>
                <a:ea typeface="Verdana" panose="020B0604030504040204" pitchFamily="34" charset="0"/>
                <a:cs typeface="Verdana" panose="020B0604030504040204" pitchFamily="34" charset="0"/>
              </a:rPr>
              <a:t>How do suspension bridges work?</a:t>
            </a:r>
          </a:p>
        </p:txBody>
      </p:sp>
      <p:pic>
        <p:nvPicPr>
          <p:cNvPr id="15" name="Picture 14">
            <a:extLst>
              <a:ext uri="{FF2B5EF4-FFF2-40B4-BE49-F238E27FC236}">
                <a16:creationId xmlns:a16="http://schemas.microsoft.com/office/drawing/2014/main" xmlns="" id="{43AE7867-3D13-B595-87EF-F1616E2564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529225" y="908050"/>
            <a:ext cx="3610745" cy="5689302"/>
          </a:xfrm>
          <a:prstGeom prst="rect">
            <a:avLst/>
          </a:prstGeom>
        </p:spPr>
      </p:pic>
    </p:spTree>
    <p:extLst>
      <p:ext uri="{BB962C8B-B14F-4D97-AF65-F5344CB8AC3E}">
        <p14:creationId xmlns:p14="http://schemas.microsoft.com/office/powerpoint/2010/main" val="1538776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10</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2273184" y="5459660"/>
            <a:ext cx="6696744"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Push down gently on to the middle of the string.</a:t>
            </a:r>
            <a:br>
              <a:rPr lang="en-GB" sz="1800" dirty="0"/>
            </a:br>
            <a:r>
              <a:rPr lang="en-GB" sz="1800" dirty="0"/>
              <a:t>What do you notice?</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1549861" y="5456817"/>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2</a:t>
              </a:r>
            </a:p>
          </p:txBody>
        </p:sp>
      </p:grpSp>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763689" y="2355191"/>
            <a:ext cx="4896543" cy="2771825"/>
          </a:xfrm>
          <a:prstGeom prst="roundRect">
            <a:avLst>
              <a:gd name="adj" fmla="val 0"/>
            </a:avLst>
          </a:prstGeom>
        </p:spPr>
      </p:pic>
      <p:sp>
        <p:nvSpPr>
          <p:cNvPr id="7" name="Content Placeholder 2">
            <a:extLst>
              <a:ext uri="{FF2B5EF4-FFF2-40B4-BE49-F238E27FC236}">
                <a16:creationId xmlns:a16="http://schemas.microsoft.com/office/drawing/2014/main" xmlns="" id="{60AA2D43-ACE6-D5CB-FA7A-D2DF62E9C745}"/>
              </a:ext>
            </a:extLst>
          </p:cNvPr>
          <p:cNvSpPr txBox="1">
            <a:spLocks/>
          </p:cNvSpPr>
          <p:nvPr/>
        </p:nvSpPr>
        <p:spPr>
          <a:xfrm>
            <a:off x="1563554" y="1271749"/>
            <a:ext cx="6016891" cy="73866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2400" b="1" dirty="0">
                <a:cs typeface="Verdana" panose="020B0604030504040204" pitchFamily="34" charset="0"/>
              </a:rPr>
              <a:t>Why do the towers on suspension </a:t>
            </a:r>
            <a:br>
              <a:rPr lang="en-GB" sz="2400" b="1" dirty="0">
                <a:cs typeface="Verdana" panose="020B0604030504040204" pitchFamily="34" charset="0"/>
              </a:rPr>
            </a:br>
            <a:r>
              <a:rPr lang="en-GB" sz="2400" b="1" dirty="0">
                <a:cs typeface="Verdana" panose="020B0604030504040204" pitchFamily="34" charset="0"/>
              </a:rPr>
              <a:t>bridges need to be anchored?</a:t>
            </a:r>
          </a:p>
        </p:txBody>
      </p:sp>
    </p:spTree>
    <p:extLst>
      <p:ext uri="{BB962C8B-B14F-4D97-AF65-F5344CB8AC3E}">
        <p14:creationId xmlns:p14="http://schemas.microsoft.com/office/powerpoint/2010/main" val="372513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11</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1563554" y="5459660"/>
            <a:ext cx="6696744"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Instead of tying the string around the books, fasten the ends of the string using drawing pins.</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840231" y="5456817"/>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3</a:t>
              </a:r>
            </a:p>
          </p:txBody>
        </p:sp>
      </p:grpSp>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9" r="-1306"/>
          <a:stretch/>
        </p:blipFill>
        <p:spPr>
          <a:xfrm>
            <a:off x="1763688" y="2355191"/>
            <a:ext cx="6264696" cy="2771825"/>
          </a:xfrm>
          <a:prstGeom prst="roundRect">
            <a:avLst>
              <a:gd name="adj" fmla="val 0"/>
            </a:avLst>
          </a:prstGeom>
        </p:spPr>
      </p:pic>
      <p:sp>
        <p:nvSpPr>
          <p:cNvPr id="7" name="Content Placeholder 2">
            <a:extLst>
              <a:ext uri="{FF2B5EF4-FFF2-40B4-BE49-F238E27FC236}">
                <a16:creationId xmlns:a16="http://schemas.microsoft.com/office/drawing/2014/main" xmlns="" id="{60AA2D43-ACE6-D5CB-FA7A-D2DF62E9C745}"/>
              </a:ext>
            </a:extLst>
          </p:cNvPr>
          <p:cNvSpPr txBox="1">
            <a:spLocks/>
          </p:cNvSpPr>
          <p:nvPr/>
        </p:nvSpPr>
        <p:spPr>
          <a:xfrm>
            <a:off x="1563554" y="1271749"/>
            <a:ext cx="6016891" cy="73866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2400" b="1" dirty="0">
                <a:cs typeface="Verdana" panose="020B0604030504040204" pitchFamily="34" charset="0"/>
              </a:rPr>
              <a:t>Why do the towers on suspension </a:t>
            </a:r>
            <a:br>
              <a:rPr lang="en-GB" sz="2400" b="1" dirty="0">
                <a:cs typeface="Verdana" panose="020B0604030504040204" pitchFamily="34" charset="0"/>
              </a:rPr>
            </a:br>
            <a:r>
              <a:rPr lang="en-GB" sz="2400" b="1" dirty="0">
                <a:cs typeface="Verdana" panose="020B0604030504040204" pitchFamily="34" charset="0"/>
              </a:rPr>
              <a:t>bridges need to be anchored?</a:t>
            </a:r>
          </a:p>
        </p:txBody>
      </p:sp>
    </p:spTree>
    <p:extLst>
      <p:ext uri="{BB962C8B-B14F-4D97-AF65-F5344CB8AC3E}">
        <p14:creationId xmlns:p14="http://schemas.microsoft.com/office/powerpoint/2010/main" val="2489599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12</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2316812" y="5459660"/>
            <a:ext cx="6696744"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Again, push down on the centre of the string.</a:t>
            </a:r>
            <a:br>
              <a:rPr lang="en-GB" sz="1800" dirty="0"/>
            </a:br>
            <a:r>
              <a:rPr lang="en-GB" sz="1800" dirty="0"/>
              <a:t>What do you notice?</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1593489" y="5456817"/>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4</a:t>
              </a:r>
            </a:p>
          </p:txBody>
        </p:sp>
      </p:grpSp>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763688" y="2355191"/>
            <a:ext cx="6264696" cy="2771825"/>
          </a:xfrm>
          <a:prstGeom prst="roundRect">
            <a:avLst>
              <a:gd name="adj" fmla="val 0"/>
            </a:avLst>
          </a:prstGeom>
        </p:spPr>
      </p:pic>
      <p:sp>
        <p:nvSpPr>
          <p:cNvPr id="7" name="Content Placeholder 2">
            <a:extLst>
              <a:ext uri="{FF2B5EF4-FFF2-40B4-BE49-F238E27FC236}">
                <a16:creationId xmlns:a16="http://schemas.microsoft.com/office/drawing/2014/main" xmlns="" id="{60AA2D43-ACE6-D5CB-FA7A-D2DF62E9C745}"/>
              </a:ext>
            </a:extLst>
          </p:cNvPr>
          <p:cNvSpPr txBox="1">
            <a:spLocks/>
          </p:cNvSpPr>
          <p:nvPr/>
        </p:nvSpPr>
        <p:spPr>
          <a:xfrm>
            <a:off x="1563554" y="1271749"/>
            <a:ext cx="6016891" cy="73866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2400" b="1" dirty="0">
                <a:cs typeface="Verdana" panose="020B0604030504040204" pitchFamily="34" charset="0"/>
              </a:rPr>
              <a:t>Why do the towers on suspension </a:t>
            </a:r>
            <a:br>
              <a:rPr lang="en-GB" sz="2400" b="1" dirty="0">
                <a:cs typeface="Verdana" panose="020B0604030504040204" pitchFamily="34" charset="0"/>
              </a:rPr>
            </a:br>
            <a:r>
              <a:rPr lang="en-GB" sz="2400" b="1" dirty="0">
                <a:cs typeface="Verdana" panose="020B0604030504040204" pitchFamily="34" charset="0"/>
              </a:rPr>
              <a:t>bridges need to be anchored?</a:t>
            </a:r>
          </a:p>
        </p:txBody>
      </p:sp>
    </p:spTree>
    <p:extLst>
      <p:ext uri="{BB962C8B-B14F-4D97-AF65-F5344CB8AC3E}">
        <p14:creationId xmlns:p14="http://schemas.microsoft.com/office/powerpoint/2010/main" val="31172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13</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7056336"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pPr algn="l"/>
            <a:r>
              <a:rPr lang="en-GB" sz="2200" b="1" dirty="0">
                <a:solidFill>
                  <a:schemeClr val="tx1"/>
                </a:solidFill>
                <a:cs typeface="Verdana" panose="020B0604030504040204" pitchFamily="34" charset="0"/>
              </a:rPr>
              <a:t>How do forces in a suspension bridge work?</a:t>
            </a:r>
          </a:p>
        </p:txBody>
      </p:sp>
      <p:pic>
        <p:nvPicPr>
          <p:cNvPr id="10" name="Picture 9">
            <a:extLst>
              <a:ext uri="{FF2B5EF4-FFF2-40B4-BE49-F238E27FC236}">
                <a16:creationId xmlns:a16="http://schemas.microsoft.com/office/drawing/2014/main" xmlns="" id="{8BAA40BC-4795-D576-EFFE-B31AD140FF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760029"/>
            <a:ext cx="9144000" cy="3757203"/>
          </a:xfrm>
          <a:prstGeom prst="rect">
            <a:avLst/>
          </a:prstGeom>
        </p:spPr>
      </p:pic>
    </p:spTree>
    <p:extLst>
      <p:ext uri="{BB962C8B-B14F-4D97-AF65-F5344CB8AC3E}">
        <p14:creationId xmlns:p14="http://schemas.microsoft.com/office/powerpoint/2010/main" val="279616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78C036-EF27-131F-3FD6-FA1075D4B187}"/>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14</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60032" y="1664334"/>
            <a:ext cx="3826768" cy="4331715"/>
          </a:xfrm>
          <a:prstGeom prst="roundRect">
            <a:avLst>
              <a:gd name="adj" fmla="val 9129"/>
            </a:avLst>
          </a:prstGeom>
        </p:spPr>
      </p:pic>
      <p:pic>
        <p:nvPicPr>
          <p:cNvPr id="6" name="Picture 5">
            <a:extLst>
              <a:ext uri="{FF2B5EF4-FFF2-40B4-BE49-F238E27FC236}">
                <a16:creationId xmlns:a16="http://schemas.microsoft.com/office/drawing/2014/main" xmlns="" id="{5451342A-811C-355B-726E-E51C10F03E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3605266"/>
            <a:ext cx="3347864" cy="2848071"/>
          </a:xfrm>
          <a:prstGeom prst="rect">
            <a:avLst/>
          </a:prstGeom>
        </p:spPr>
      </p:pic>
      <p:sp>
        <p:nvSpPr>
          <p:cNvPr id="7" name="Content Placeholder 2">
            <a:extLst>
              <a:ext uri="{FF2B5EF4-FFF2-40B4-BE49-F238E27FC236}">
                <a16:creationId xmlns:a16="http://schemas.microsoft.com/office/drawing/2014/main" xmlns="" id="{CD79C6C0-42BD-1041-0AAA-75A7B447A679}"/>
              </a:ext>
            </a:extLst>
          </p:cNvPr>
          <p:cNvSpPr txBox="1">
            <a:spLocks/>
          </p:cNvSpPr>
          <p:nvPr/>
        </p:nvSpPr>
        <p:spPr>
          <a:xfrm>
            <a:off x="1259631" y="1665288"/>
            <a:ext cx="3024337" cy="138499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Fix the clamps at right angles to the clamp stand poles. Ensure both are at the same height. Set the stands 20-25cm apart.</a:t>
            </a:r>
          </a:p>
        </p:txBody>
      </p:sp>
      <p:grpSp>
        <p:nvGrpSpPr>
          <p:cNvPr id="9" name="Group 8">
            <a:extLst>
              <a:ext uri="{FF2B5EF4-FFF2-40B4-BE49-F238E27FC236}">
                <a16:creationId xmlns:a16="http://schemas.microsoft.com/office/drawing/2014/main" xmlns="" id="{820CBD53-8B4C-3454-6333-8F1DB3957C45}"/>
              </a:ext>
            </a:extLst>
          </p:cNvPr>
          <p:cNvGrpSpPr/>
          <p:nvPr/>
        </p:nvGrpSpPr>
        <p:grpSpPr>
          <a:xfrm>
            <a:off x="536309" y="1662445"/>
            <a:ext cx="511969" cy="507505"/>
            <a:chOff x="854099" y="2060847"/>
            <a:chExt cx="511969" cy="507505"/>
          </a:xfrm>
        </p:grpSpPr>
        <p:sp>
          <p:nvSpPr>
            <p:cNvPr id="10" name="Oval 9">
              <a:extLst>
                <a:ext uri="{FF2B5EF4-FFF2-40B4-BE49-F238E27FC236}">
                  <a16:creationId xmlns:a16="http://schemas.microsoft.com/office/drawing/2014/main" xmlns="" id="{D4A9AFD9-E404-3FB5-6FEB-219F5D2B4DD6}"/>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EF0F15D3-44DF-FBA4-E20C-A176C4842D13}"/>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1</a:t>
              </a:r>
            </a:p>
          </p:txBody>
        </p:sp>
      </p:grpSp>
    </p:spTree>
    <p:extLst>
      <p:ext uri="{BB962C8B-B14F-4D97-AF65-F5344CB8AC3E}">
        <p14:creationId xmlns:p14="http://schemas.microsoft.com/office/powerpoint/2010/main" val="1181448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78C036-EF27-131F-3FD6-FA1075D4B187}"/>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15</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sp>
        <p:nvSpPr>
          <p:cNvPr id="11" name="Content Placeholder 2">
            <a:extLst>
              <a:ext uri="{FF2B5EF4-FFF2-40B4-BE49-F238E27FC236}">
                <a16:creationId xmlns:a16="http://schemas.microsoft.com/office/drawing/2014/main" xmlns="" id="{99AE17CC-B66C-2E2F-7BA4-E5CFAA247294}"/>
              </a:ext>
            </a:extLst>
          </p:cNvPr>
          <p:cNvSpPr txBox="1">
            <a:spLocks/>
          </p:cNvSpPr>
          <p:nvPr/>
        </p:nvSpPr>
        <p:spPr>
          <a:xfrm>
            <a:off x="1289262" y="5182140"/>
            <a:ext cx="7397538" cy="830997"/>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Cut 26 pieces of string at least 45cm in length. Weave two pieces together by twisting them around each other. Do this three times, so you end up with 3 double-thickness lengths.</a:t>
            </a:r>
          </a:p>
        </p:txBody>
      </p:sp>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457200" y="1592291"/>
            <a:ext cx="2962672" cy="2556790"/>
          </a:xfrm>
          <a:prstGeom prst="roundRect">
            <a:avLst>
              <a:gd name="adj" fmla="val 9129"/>
            </a:avLst>
          </a:prstGeom>
        </p:spPr>
      </p:pic>
      <p:pic>
        <p:nvPicPr>
          <p:cNvPr id="3" name="Picture 2">
            <a:extLst>
              <a:ext uri="{FF2B5EF4-FFF2-40B4-BE49-F238E27FC236}">
                <a16:creationId xmlns:a16="http://schemas.microsoft.com/office/drawing/2014/main" xmlns="" id="{38240D42-2DD5-3043-1773-BFC1C6DA505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24126" y="1592291"/>
            <a:ext cx="2962675" cy="2556790"/>
          </a:xfrm>
          <a:prstGeom prst="roundRect">
            <a:avLst>
              <a:gd name="adj" fmla="val 9129"/>
            </a:avLst>
          </a:prstGeom>
        </p:spPr>
      </p:pic>
      <p:pic>
        <p:nvPicPr>
          <p:cNvPr id="7" name="Picture 6">
            <a:extLst>
              <a:ext uri="{FF2B5EF4-FFF2-40B4-BE49-F238E27FC236}">
                <a16:creationId xmlns:a16="http://schemas.microsoft.com/office/drawing/2014/main" xmlns="" id="{49953572-DBCF-1FA2-FFBA-08EF009F6D2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2"/>
          <a:stretch/>
        </p:blipFill>
        <p:spPr>
          <a:xfrm>
            <a:off x="3669508" y="1592291"/>
            <a:ext cx="1804983" cy="2556790"/>
          </a:xfrm>
          <a:prstGeom prst="roundRect">
            <a:avLst>
              <a:gd name="adj" fmla="val 12977"/>
            </a:avLst>
          </a:prstGeom>
        </p:spPr>
      </p:pic>
      <p:grpSp>
        <p:nvGrpSpPr>
          <p:cNvPr id="9" name="Group 8">
            <a:extLst>
              <a:ext uri="{FF2B5EF4-FFF2-40B4-BE49-F238E27FC236}">
                <a16:creationId xmlns:a16="http://schemas.microsoft.com/office/drawing/2014/main" xmlns="" id="{10EDFAA6-6553-F72C-F2EC-96F52EAEF64F}"/>
              </a:ext>
            </a:extLst>
          </p:cNvPr>
          <p:cNvGrpSpPr/>
          <p:nvPr/>
        </p:nvGrpSpPr>
        <p:grpSpPr>
          <a:xfrm>
            <a:off x="452632" y="5182140"/>
            <a:ext cx="511969" cy="507505"/>
            <a:chOff x="854099" y="2060847"/>
            <a:chExt cx="511969" cy="507505"/>
          </a:xfrm>
        </p:grpSpPr>
        <p:sp>
          <p:nvSpPr>
            <p:cNvPr id="10" name="Oval 9">
              <a:extLst>
                <a:ext uri="{FF2B5EF4-FFF2-40B4-BE49-F238E27FC236}">
                  <a16:creationId xmlns:a16="http://schemas.microsoft.com/office/drawing/2014/main" xmlns="" id="{C77F95D4-F495-87C0-3F28-27F68421CA63}"/>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70947BB7-F440-BC0C-A5CD-CB9792FCAC2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2</a:t>
              </a:r>
            </a:p>
          </p:txBody>
        </p:sp>
      </p:grpSp>
    </p:spTree>
    <p:extLst>
      <p:ext uri="{BB962C8B-B14F-4D97-AF65-F5344CB8AC3E}">
        <p14:creationId xmlns:p14="http://schemas.microsoft.com/office/powerpoint/2010/main" val="1981903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78C036-EF27-131F-3FD6-FA1075D4B187}"/>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16</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0" y="1662445"/>
            <a:ext cx="4114800" cy="3060846"/>
          </a:xfrm>
          <a:prstGeom prst="roundRect">
            <a:avLst>
              <a:gd name="adj" fmla="val 12532"/>
            </a:avLst>
          </a:prstGeom>
        </p:spPr>
      </p:pic>
      <p:pic>
        <p:nvPicPr>
          <p:cNvPr id="6" name="Picture 5">
            <a:extLst>
              <a:ext uri="{FF2B5EF4-FFF2-40B4-BE49-F238E27FC236}">
                <a16:creationId xmlns:a16="http://schemas.microsoft.com/office/drawing/2014/main" xmlns="" id="{5451342A-811C-355B-726E-E51C10F03E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3605266"/>
            <a:ext cx="3347864" cy="2848071"/>
          </a:xfrm>
          <a:prstGeom prst="rect">
            <a:avLst/>
          </a:prstGeom>
        </p:spPr>
      </p:pic>
      <p:sp>
        <p:nvSpPr>
          <p:cNvPr id="7" name="Content Placeholder 2">
            <a:extLst>
              <a:ext uri="{FF2B5EF4-FFF2-40B4-BE49-F238E27FC236}">
                <a16:creationId xmlns:a16="http://schemas.microsoft.com/office/drawing/2014/main" xmlns="" id="{CD79C6C0-42BD-1041-0AAA-75A7B447A679}"/>
              </a:ext>
            </a:extLst>
          </p:cNvPr>
          <p:cNvSpPr txBox="1">
            <a:spLocks/>
          </p:cNvSpPr>
          <p:nvPr/>
        </p:nvSpPr>
        <p:spPr>
          <a:xfrm>
            <a:off x="1259631" y="1665288"/>
            <a:ext cx="2855170" cy="138499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Take one double-thickness piece and tie it a third of the way up the uprights. Make sure the string is tight.</a:t>
            </a:r>
          </a:p>
        </p:txBody>
      </p:sp>
      <p:grpSp>
        <p:nvGrpSpPr>
          <p:cNvPr id="9" name="Group 8">
            <a:extLst>
              <a:ext uri="{FF2B5EF4-FFF2-40B4-BE49-F238E27FC236}">
                <a16:creationId xmlns:a16="http://schemas.microsoft.com/office/drawing/2014/main" xmlns="" id="{820CBD53-8B4C-3454-6333-8F1DB3957C45}"/>
              </a:ext>
            </a:extLst>
          </p:cNvPr>
          <p:cNvGrpSpPr/>
          <p:nvPr/>
        </p:nvGrpSpPr>
        <p:grpSpPr>
          <a:xfrm>
            <a:off x="536309" y="1662445"/>
            <a:ext cx="511969" cy="507505"/>
            <a:chOff x="854099" y="2060847"/>
            <a:chExt cx="511969" cy="507505"/>
          </a:xfrm>
        </p:grpSpPr>
        <p:sp>
          <p:nvSpPr>
            <p:cNvPr id="10" name="Oval 9">
              <a:extLst>
                <a:ext uri="{FF2B5EF4-FFF2-40B4-BE49-F238E27FC236}">
                  <a16:creationId xmlns:a16="http://schemas.microsoft.com/office/drawing/2014/main" xmlns="" id="{D4A9AFD9-E404-3FB5-6FEB-219F5D2B4DD6}"/>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EF0F15D3-44DF-FBA4-E20C-A176C4842D13}"/>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3</a:t>
              </a:r>
            </a:p>
          </p:txBody>
        </p:sp>
      </p:grpSp>
    </p:spTree>
    <p:extLst>
      <p:ext uri="{BB962C8B-B14F-4D97-AF65-F5344CB8AC3E}">
        <p14:creationId xmlns:p14="http://schemas.microsoft.com/office/powerpoint/2010/main" val="2614115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78C036-EF27-131F-3FD6-FA1075D4B187}"/>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17</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72000" y="1662445"/>
            <a:ext cx="4114800" cy="3060846"/>
          </a:xfrm>
          <a:prstGeom prst="roundRect">
            <a:avLst>
              <a:gd name="adj" fmla="val 12532"/>
            </a:avLst>
          </a:prstGeom>
        </p:spPr>
      </p:pic>
      <p:pic>
        <p:nvPicPr>
          <p:cNvPr id="6" name="Picture 5">
            <a:extLst>
              <a:ext uri="{FF2B5EF4-FFF2-40B4-BE49-F238E27FC236}">
                <a16:creationId xmlns:a16="http://schemas.microsoft.com/office/drawing/2014/main" xmlns="" id="{5451342A-811C-355B-726E-E51C10F03EB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3605266"/>
            <a:ext cx="3347864" cy="2848071"/>
          </a:xfrm>
          <a:prstGeom prst="rect">
            <a:avLst/>
          </a:prstGeom>
        </p:spPr>
      </p:pic>
      <p:sp>
        <p:nvSpPr>
          <p:cNvPr id="7" name="Content Placeholder 2">
            <a:extLst>
              <a:ext uri="{FF2B5EF4-FFF2-40B4-BE49-F238E27FC236}">
                <a16:creationId xmlns:a16="http://schemas.microsoft.com/office/drawing/2014/main" xmlns="" id="{CD79C6C0-42BD-1041-0AAA-75A7B447A679}"/>
              </a:ext>
            </a:extLst>
          </p:cNvPr>
          <p:cNvSpPr txBox="1">
            <a:spLocks/>
          </p:cNvSpPr>
          <p:nvPr/>
        </p:nvSpPr>
        <p:spPr>
          <a:xfrm>
            <a:off x="1259630" y="1665288"/>
            <a:ext cx="2952329" cy="1384995"/>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Take the other two double-thickness lengths and tie them between the clamps. Again, make sure they are tight.</a:t>
            </a:r>
          </a:p>
        </p:txBody>
      </p:sp>
      <p:grpSp>
        <p:nvGrpSpPr>
          <p:cNvPr id="9" name="Group 8">
            <a:extLst>
              <a:ext uri="{FF2B5EF4-FFF2-40B4-BE49-F238E27FC236}">
                <a16:creationId xmlns:a16="http://schemas.microsoft.com/office/drawing/2014/main" xmlns="" id="{820CBD53-8B4C-3454-6333-8F1DB3957C45}"/>
              </a:ext>
            </a:extLst>
          </p:cNvPr>
          <p:cNvGrpSpPr/>
          <p:nvPr/>
        </p:nvGrpSpPr>
        <p:grpSpPr>
          <a:xfrm>
            <a:off x="536309" y="1662445"/>
            <a:ext cx="511969" cy="507505"/>
            <a:chOff x="854099" y="2060847"/>
            <a:chExt cx="511969" cy="507505"/>
          </a:xfrm>
        </p:grpSpPr>
        <p:sp>
          <p:nvSpPr>
            <p:cNvPr id="10" name="Oval 9">
              <a:extLst>
                <a:ext uri="{FF2B5EF4-FFF2-40B4-BE49-F238E27FC236}">
                  <a16:creationId xmlns:a16="http://schemas.microsoft.com/office/drawing/2014/main" xmlns="" id="{D4A9AFD9-E404-3FB5-6FEB-219F5D2B4DD6}"/>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EF0F15D3-44DF-FBA4-E20C-A176C4842D13}"/>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4</a:t>
              </a:r>
            </a:p>
          </p:txBody>
        </p:sp>
      </p:grpSp>
    </p:spTree>
    <p:extLst>
      <p:ext uri="{BB962C8B-B14F-4D97-AF65-F5344CB8AC3E}">
        <p14:creationId xmlns:p14="http://schemas.microsoft.com/office/powerpoint/2010/main" val="327559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78C036-EF27-131F-3FD6-FA1075D4B187}"/>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18</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sp>
        <p:nvSpPr>
          <p:cNvPr id="11" name="Content Placeholder 2">
            <a:extLst>
              <a:ext uri="{FF2B5EF4-FFF2-40B4-BE49-F238E27FC236}">
                <a16:creationId xmlns:a16="http://schemas.microsoft.com/office/drawing/2014/main" xmlns="" id="{99AE17CC-B66C-2E2F-7BA4-E5CFAA247294}"/>
              </a:ext>
            </a:extLst>
          </p:cNvPr>
          <p:cNvSpPr txBox="1">
            <a:spLocks/>
          </p:cNvSpPr>
          <p:nvPr/>
        </p:nvSpPr>
        <p:spPr>
          <a:xfrm>
            <a:off x="1259632" y="4869160"/>
            <a:ext cx="7427168" cy="1107996"/>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Take a string and tie it to one of the top double strings. Tie the middle of it to the bottom one then tie the other end to the opposite top string. Repeat this for all the strings. The strings have to be as tight as possible. Any excess string can be cut off.</a:t>
            </a:r>
          </a:p>
        </p:txBody>
      </p:sp>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 y="1592292"/>
            <a:ext cx="2530624" cy="1876396"/>
          </a:xfrm>
          <a:prstGeom prst="roundRect">
            <a:avLst>
              <a:gd name="adj" fmla="val 14965"/>
            </a:avLst>
          </a:prstGeom>
        </p:spPr>
      </p:pic>
      <p:grpSp>
        <p:nvGrpSpPr>
          <p:cNvPr id="9" name="Group 8">
            <a:extLst>
              <a:ext uri="{FF2B5EF4-FFF2-40B4-BE49-F238E27FC236}">
                <a16:creationId xmlns:a16="http://schemas.microsoft.com/office/drawing/2014/main" xmlns="" id="{10EDFAA6-6553-F72C-F2EC-96F52EAEF64F}"/>
              </a:ext>
            </a:extLst>
          </p:cNvPr>
          <p:cNvGrpSpPr/>
          <p:nvPr/>
        </p:nvGrpSpPr>
        <p:grpSpPr>
          <a:xfrm>
            <a:off x="452632" y="4869160"/>
            <a:ext cx="511969" cy="507505"/>
            <a:chOff x="854099" y="2060847"/>
            <a:chExt cx="511969" cy="507505"/>
          </a:xfrm>
        </p:grpSpPr>
        <p:sp>
          <p:nvSpPr>
            <p:cNvPr id="10" name="Oval 9">
              <a:extLst>
                <a:ext uri="{FF2B5EF4-FFF2-40B4-BE49-F238E27FC236}">
                  <a16:creationId xmlns:a16="http://schemas.microsoft.com/office/drawing/2014/main" xmlns="" id="{C77F95D4-F495-87C0-3F28-27F68421CA63}"/>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70947BB7-F440-BC0C-A5CD-CB9792FCAC2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5</a:t>
              </a:r>
            </a:p>
          </p:txBody>
        </p:sp>
      </p:grpSp>
      <p:pic>
        <p:nvPicPr>
          <p:cNvPr id="13" name="Picture 12">
            <a:extLst>
              <a:ext uri="{FF2B5EF4-FFF2-40B4-BE49-F238E27FC236}">
                <a16:creationId xmlns:a16="http://schemas.microsoft.com/office/drawing/2014/main" xmlns="" id="{A9876A99-B9E1-C97E-0551-C61BC1678B4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307577" y="1592292"/>
            <a:ext cx="2530624" cy="1876396"/>
          </a:xfrm>
          <a:prstGeom prst="roundRect">
            <a:avLst>
              <a:gd name="adj" fmla="val 14965"/>
            </a:avLst>
          </a:prstGeom>
        </p:spPr>
      </p:pic>
      <p:pic>
        <p:nvPicPr>
          <p:cNvPr id="15" name="Picture 14">
            <a:extLst>
              <a:ext uri="{FF2B5EF4-FFF2-40B4-BE49-F238E27FC236}">
                <a16:creationId xmlns:a16="http://schemas.microsoft.com/office/drawing/2014/main" xmlns="" id="{37820C37-1097-BEFA-7201-EA80C93FD3B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157954" y="1592292"/>
            <a:ext cx="2530624" cy="1876396"/>
          </a:xfrm>
          <a:prstGeom prst="roundRect">
            <a:avLst>
              <a:gd name="adj" fmla="val 14965"/>
            </a:avLst>
          </a:prstGeom>
        </p:spPr>
      </p:pic>
    </p:spTree>
    <p:extLst>
      <p:ext uri="{BB962C8B-B14F-4D97-AF65-F5344CB8AC3E}">
        <p14:creationId xmlns:p14="http://schemas.microsoft.com/office/powerpoint/2010/main" val="376406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B78C036-EF27-131F-3FD6-FA1075D4B187}"/>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19</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Challenge Time!</a:t>
            </a:r>
          </a:p>
        </p:txBody>
      </p:sp>
      <p:pic>
        <p:nvPicPr>
          <p:cNvPr id="8" name="Picture 7">
            <a:extLst>
              <a:ext uri="{FF2B5EF4-FFF2-40B4-BE49-F238E27FC236}">
                <a16:creationId xmlns:a16="http://schemas.microsoft.com/office/drawing/2014/main" xmlns="" id="{2E5C79B0-B2F4-26EF-6EEB-517E1F13ED3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8549" y="300370"/>
            <a:ext cx="1338312" cy="986299"/>
          </a:xfrm>
          <a:prstGeom prst="rect">
            <a:avLst/>
          </a:prstGeom>
        </p:spPr>
      </p:pic>
      <p:sp>
        <p:nvSpPr>
          <p:cNvPr id="11" name="Content Placeholder 2">
            <a:extLst>
              <a:ext uri="{FF2B5EF4-FFF2-40B4-BE49-F238E27FC236}">
                <a16:creationId xmlns:a16="http://schemas.microsoft.com/office/drawing/2014/main" xmlns="" id="{99AE17CC-B66C-2E2F-7BA4-E5CFAA247294}"/>
              </a:ext>
            </a:extLst>
          </p:cNvPr>
          <p:cNvSpPr txBox="1">
            <a:spLocks/>
          </p:cNvSpPr>
          <p:nvPr/>
        </p:nvSpPr>
        <p:spPr>
          <a:xfrm>
            <a:off x="1259632" y="5189689"/>
            <a:ext cx="7427168" cy="830997"/>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Test the bridge with various objects. Rope isn’t a strong material as it isn’t rigid so it will move when in use. How could the rope bridge be improved?</a:t>
            </a:r>
          </a:p>
        </p:txBody>
      </p:sp>
      <p:pic>
        <p:nvPicPr>
          <p:cNvPr id="14" name="Picture 13">
            <a:extLst>
              <a:ext uri="{FF2B5EF4-FFF2-40B4-BE49-F238E27FC236}">
                <a16:creationId xmlns:a16="http://schemas.microsoft.com/office/drawing/2014/main" xmlns="" id="{17E0605D-97AB-F374-593F-7DFAA18447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199" y="1592291"/>
            <a:ext cx="3933816" cy="2916829"/>
          </a:xfrm>
          <a:prstGeom prst="roundRect">
            <a:avLst>
              <a:gd name="adj" fmla="val 12584"/>
            </a:avLst>
          </a:prstGeom>
        </p:spPr>
      </p:pic>
      <p:grpSp>
        <p:nvGrpSpPr>
          <p:cNvPr id="9" name="Group 8">
            <a:extLst>
              <a:ext uri="{FF2B5EF4-FFF2-40B4-BE49-F238E27FC236}">
                <a16:creationId xmlns:a16="http://schemas.microsoft.com/office/drawing/2014/main" xmlns="" id="{10EDFAA6-6553-F72C-F2EC-96F52EAEF64F}"/>
              </a:ext>
            </a:extLst>
          </p:cNvPr>
          <p:cNvGrpSpPr/>
          <p:nvPr/>
        </p:nvGrpSpPr>
        <p:grpSpPr>
          <a:xfrm>
            <a:off x="452632" y="5189689"/>
            <a:ext cx="511969" cy="507505"/>
            <a:chOff x="854099" y="2060847"/>
            <a:chExt cx="511969" cy="507505"/>
          </a:xfrm>
        </p:grpSpPr>
        <p:sp>
          <p:nvSpPr>
            <p:cNvPr id="10" name="Oval 9">
              <a:extLst>
                <a:ext uri="{FF2B5EF4-FFF2-40B4-BE49-F238E27FC236}">
                  <a16:creationId xmlns:a16="http://schemas.microsoft.com/office/drawing/2014/main" xmlns="" id="{C77F95D4-F495-87C0-3F28-27F68421CA63}"/>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70947BB7-F440-BC0C-A5CD-CB9792FCAC2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6</a:t>
              </a:r>
            </a:p>
          </p:txBody>
        </p:sp>
      </p:grpSp>
      <p:pic>
        <p:nvPicPr>
          <p:cNvPr id="3" name="Picture 2">
            <a:extLst>
              <a:ext uri="{FF2B5EF4-FFF2-40B4-BE49-F238E27FC236}">
                <a16:creationId xmlns:a16="http://schemas.microsoft.com/office/drawing/2014/main" xmlns="" id="{E670DB84-5E03-7C8C-4F08-857DAA95C96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52984" y="1592291"/>
            <a:ext cx="3933816" cy="2916829"/>
          </a:xfrm>
          <a:prstGeom prst="roundRect">
            <a:avLst>
              <a:gd name="adj" fmla="val 12584"/>
            </a:avLst>
          </a:prstGeom>
        </p:spPr>
      </p:pic>
    </p:spTree>
    <p:extLst>
      <p:ext uri="{BB962C8B-B14F-4D97-AF65-F5344CB8AC3E}">
        <p14:creationId xmlns:p14="http://schemas.microsoft.com/office/powerpoint/2010/main" val="2535991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2</a:t>
            </a:fld>
            <a:endParaRPr lang="en-GB"/>
          </a:p>
        </p:txBody>
      </p:sp>
      <p:sp>
        <p:nvSpPr>
          <p:cNvPr id="5" name="Slide Number Placeholder 1">
            <a:extLst>
              <a:ext uri="{FF2B5EF4-FFF2-40B4-BE49-F238E27FC236}">
                <a16:creationId xmlns:a16="http://schemas.microsoft.com/office/drawing/2014/main" xmlns="" id="{135F4743-7364-20E5-0EBC-B7FA0643AC63}"/>
              </a:ext>
            </a:extLst>
          </p:cNvPr>
          <p:cNvSpPr txBox="1">
            <a:spLocks/>
          </p:cNvSpPr>
          <p:nvPr/>
        </p:nvSpPr>
        <p:spPr>
          <a:xfrm>
            <a:off x="6553200" y="6453336"/>
            <a:ext cx="2133600" cy="40466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85A1DE-E8EE-455B-9C96-9DAFE41B99D9}" type="slidenum">
              <a:rPr lang="en-GB" smtClean="0">
                <a:solidFill>
                  <a:schemeClr val="tx1"/>
                </a:solidFill>
              </a:rPr>
              <a:pPr/>
              <a:t>2</a:t>
            </a:fld>
            <a:endParaRPr lang="en-GB" dirty="0">
              <a:solidFill>
                <a:schemeClr val="tx1"/>
              </a:solidFill>
            </a:endParaRPr>
          </a:p>
        </p:txBody>
      </p:sp>
      <p:sp>
        <p:nvSpPr>
          <p:cNvPr id="7" name="Title 1">
            <a:extLst>
              <a:ext uri="{FF2B5EF4-FFF2-40B4-BE49-F238E27FC236}">
                <a16:creationId xmlns:a16="http://schemas.microsoft.com/office/drawing/2014/main" xmlns="" id="{CFC6275C-A28B-1657-1333-07B9369F5985}"/>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Suspension Bridge Terminology</a:t>
            </a:r>
          </a:p>
        </p:txBody>
      </p:sp>
      <p:pic>
        <p:nvPicPr>
          <p:cNvPr id="10" name="Picture 9">
            <a:extLst>
              <a:ext uri="{FF2B5EF4-FFF2-40B4-BE49-F238E27FC236}">
                <a16:creationId xmlns:a16="http://schemas.microsoft.com/office/drawing/2014/main" xmlns="" id="{897DC7B0-FEAF-C690-607A-094A4F607C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1520" y="188640"/>
            <a:ext cx="1282027" cy="1143658"/>
          </a:xfrm>
          <a:prstGeom prst="rect">
            <a:avLst/>
          </a:prstGeom>
        </p:spPr>
      </p:pic>
      <p:sp>
        <p:nvSpPr>
          <p:cNvPr id="11" name="Title 1">
            <a:extLst>
              <a:ext uri="{FF2B5EF4-FFF2-40B4-BE49-F238E27FC236}">
                <a16:creationId xmlns:a16="http://schemas.microsoft.com/office/drawing/2014/main" xmlns="" id="{BD0206BF-8CF9-155A-B9F0-BF6F639B965B}"/>
              </a:ext>
            </a:extLst>
          </p:cNvPr>
          <p:cNvSpPr txBox="1">
            <a:spLocks/>
          </p:cNvSpPr>
          <p:nvPr/>
        </p:nvSpPr>
        <p:spPr>
          <a:xfrm>
            <a:off x="540000" y="908049"/>
            <a:ext cx="8229600" cy="1143658"/>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600" dirty="0">
                <a:solidFill>
                  <a:schemeClr val="tx1"/>
                </a:solidFill>
                <a:cs typeface="Verdana" panose="020B0604030504040204" pitchFamily="34" charset="0"/>
              </a:rPr>
              <a:t>Can you name the different parts of a suspension bridge?</a:t>
            </a:r>
          </a:p>
        </p:txBody>
      </p:sp>
      <p:pic>
        <p:nvPicPr>
          <p:cNvPr id="12" name="Picture 11">
            <a:extLst>
              <a:ext uri="{FF2B5EF4-FFF2-40B4-BE49-F238E27FC236}">
                <a16:creationId xmlns:a16="http://schemas.microsoft.com/office/drawing/2014/main" xmlns="" id="{C02E8269-18A3-C393-22EA-EDB6AE28D66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892578"/>
            <a:ext cx="9117270" cy="3328182"/>
          </a:xfrm>
          <a:prstGeom prst="rect">
            <a:avLst/>
          </a:prstGeom>
        </p:spPr>
      </p:pic>
      <p:sp>
        <p:nvSpPr>
          <p:cNvPr id="15" name="Content Placeholder 2">
            <a:extLst>
              <a:ext uri="{FF2B5EF4-FFF2-40B4-BE49-F238E27FC236}">
                <a16:creationId xmlns:a16="http://schemas.microsoft.com/office/drawing/2014/main" xmlns="" id="{51A7568C-99D9-654E-76C6-6DAF43FCCFB3}"/>
              </a:ext>
            </a:extLst>
          </p:cNvPr>
          <p:cNvSpPr txBox="1">
            <a:spLocks/>
          </p:cNvSpPr>
          <p:nvPr/>
        </p:nvSpPr>
        <p:spPr>
          <a:xfrm>
            <a:off x="540000" y="5590101"/>
            <a:ext cx="1352438" cy="302955"/>
          </a:xfrm>
          <a:prstGeom prst="roundRect">
            <a:avLst>
              <a:gd name="adj" fmla="val 50000"/>
            </a:avLst>
          </a:prstGeom>
          <a:solidFill>
            <a:srgbClr val="8ED3F2"/>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Main Cable</a:t>
            </a:r>
          </a:p>
        </p:txBody>
      </p:sp>
      <p:sp>
        <p:nvSpPr>
          <p:cNvPr id="17" name="Content Placeholder 2">
            <a:extLst>
              <a:ext uri="{FF2B5EF4-FFF2-40B4-BE49-F238E27FC236}">
                <a16:creationId xmlns:a16="http://schemas.microsoft.com/office/drawing/2014/main" xmlns="" id="{4608447B-677A-81EF-7674-F3169541257C}"/>
              </a:ext>
            </a:extLst>
          </p:cNvPr>
          <p:cNvSpPr txBox="1">
            <a:spLocks/>
          </p:cNvSpPr>
          <p:nvPr/>
        </p:nvSpPr>
        <p:spPr>
          <a:xfrm>
            <a:off x="6303925" y="5590101"/>
            <a:ext cx="804744" cy="302955"/>
          </a:xfrm>
          <a:prstGeom prst="roundRect">
            <a:avLst>
              <a:gd name="adj" fmla="val 50000"/>
            </a:avLst>
          </a:prstGeom>
          <a:solidFill>
            <a:srgbClr val="8ED3F2"/>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Span</a:t>
            </a:r>
          </a:p>
        </p:txBody>
      </p:sp>
      <p:sp>
        <p:nvSpPr>
          <p:cNvPr id="18" name="Content Placeholder 2">
            <a:extLst>
              <a:ext uri="{FF2B5EF4-FFF2-40B4-BE49-F238E27FC236}">
                <a16:creationId xmlns:a16="http://schemas.microsoft.com/office/drawing/2014/main" xmlns="" id="{6D2E9E7F-F364-22F8-3768-5722A2109AAF}"/>
              </a:ext>
            </a:extLst>
          </p:cNvPr>
          <p:cNvSpPr txBox="1">
            <a:spLocks/>
          </p:cNvSpPr>
          <p:nvPr/>
        </p:nvSpPr>
        <p:spPr>
          <a:xfrm>
            <a:off x="2308096" y="5590101"/>
            <a:ext cx="804743" cy="302955"/>
          </a:xfrm>
          <a:prstGeom prst="roundRect">
            <a:avLst>
              <a:gd name="adj" fmla="val 50000"/>
            </a:avLst>
          </a:prstGeom>
          <a:solidFill>
            <a:srgbClr val="8ED3F2"/>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Pier</a:t>
            </a:r>
          </a:p>
        </p:txBody>
      </p:sp>
      <p:sp>
        <p:nvSpPr>
          <p:cNvPr id="19" name="Content Placeholder 2">
            <a:extLst>
              <a:ext uri="{FF2B5EF4-FFF2-40B4-BE49-F238E27FC236}">
                <a16:creationId xmlns:a16="http://schemas.microsoft.com/office/drawing/2014/main" xmlns="" id="{94B4679D-4ACB-6A3F-D05C-F25FE3AA98A1}"/>
              </a:ext>
            </a:extLst>
          </p:cNvPr>
          <p:cNvSpPr txBox="1">
            <a:spLocks/>
          </p:cNvSpPr>
          <p:nvPr/>
        </p:nvSpPr>
        <p:spPr>
          <a:xfrm>
            <a:off x="7524328" y="5590101"/>
            <a:ext cx="1079672" cy="302955"/>
          </a:xfrm>
          <a:prstGeom prst="roundRect">
            <a:avLst>
              <a:gd name="adj" fmla="val 50000"/>
            </a:avLst>
          </a:prstGeom>
          <a:solidFill>
            <a:srgbClr val="8ED3F2"/>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Anchor</a:t>
            </a:r>
          </a:p>
        </p:txBody>
      </p:sp>
      <p:sp>
        <p:nvSpPr>
          <p:cNvPr id="3" name="Content Placeholder 2">
            <a:extLst>
              <a:ext uri="{FF2B5EF4-FFF2-40B4-BE49-F238E27FC236}">
                <a16:creationId xmlns:a16="http://schemas.microsoft.com/office/drawing/2014/main" xmlns="" id="{7C930C50-7498-D05E-3E9F-F45455BFB82D}"/>
              </a:ext>
            </a:extLst>
          </p:cNvPr>
          <p:cNvSpPr txBox="1">
            <a:spLocks/>
          </p:cNvSpPr>
          <p:nvPr/>
        </p:nvSpPr>
        <p:spPr>
          <a:xfrm>
            <a:off x="3528497" y="5590101"/>
            <a:ext cx="910011" cy="302955"/>
          </a:xfrm>
          <a:prstGeom prst="roundRect">
            <a:avLst>
              <a:gd name="adj" fmla="val 50000"/>
            </a:avLst>
          </a:prstGeom>
          <a:solidFill>
            <a:srgbClr val="8ED3F2"/>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Tower</a:t>
            </a:r>
          </a:p>
        </p:txBody>
      </p:sp>
      <p:sp>
        <p:nvSpPr>
          <p:cNvPr id="4" name="Content Placeholder 2">
            <a:extLst>
              <a:ext uri="{FF2B5EF4-FFF2-40B4-BE49-F238E27FC236}">
                <a16:creationId xmlns:a16="http://schemas.microsoft.com/office/drawing/2014/main" xmlns="" id="{4D673065-61EC-0C2E-98BB-A9BF697D23EC}"/>
              </a:ext>
            </a:extLst>
          </p:cNvPr>
          <p:cNvSpPr txBox="1">
            <a:spLocks/>
          </p:cNvSpPr>
          <p:nvPr/>
        </p:nvSpPr>
        <p:spPr>
          <a:xfrm>
            <a:off x="4854166" y="5590101"/>
            <a:ext cx="1034101" cy="302955"/>
          </a:xfrm>
          <a:prstGeom prst="roundRect">
            <a:avLst>
              <a:gd name="adj" fmla="val 50000"/>
            </a:avLst>
          </a:prstGeom>
          <a:solidFill>
            <a:srgbClr val="8ED3F2"/>
          </a:solidFill>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1400" b="1" dirty="0">
                <a:solidFill>
                  <a:schemeClr val="bg1"/>
                </a:solidFill>
                <a:cs typeface="Verdana" panose="020B0604030504040204" pitchFamily="34" charset="0"/>
              </a:rPr>
              <a:t>Hanger</a:t>
            </a:r>
          </a:p>
        </p:txBody>
      </p:sp>
    </p:spTree>
    <p:extLst>
      <p:ext uri="{BB962C8B-B14F-4D97-AF65-F5344CB8AC3E}">
        <p14:creationId xmlns:p14="http://schemas.microsoft.com/office/powerpoint/2010/main" val="35501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5EC2382-B23E-4719-DD6F-FB80A9D8F588}"/>
              </a:ext>
            </a:extLst>
          </p:cNvPr>
          <p:cNvPicPr>
            <a:picLocks noChangeAspect="1"/>
          </p:cNvPicPr>
          <p:nvPr/>
        </p:nvPicPr>
        <p:blipFill>
          <a:blip r:embed="rId2"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5C5A7B6A-F8DD-663D-06DD-03EE50F24780}"/>
              </a:ext>
            </a:extLst>
          </p:cNvPr>
          <p:cNvSpPr>
            <a:spLocks noGrp="1"/>
          </p:cNvSpPr>
          <p:nvPr>
            <p:ph type="sldNum" sz="quarter" idx="12"/>
          </p:nvPr>
        </p:nvSpPr>
        <p:spPr/>
        <p:txBody>
          <a:bodyPr/>
          <a:lstStyle/>
          <a:p>
            <a:fld id="{7585A1DE-E8EE-455B-9C96-9DAFE41B99D9}" type="slidenum">
              <a:rPr lang="en-GB" smtClean="0"/>
              <a:t>20</a:t>
            </a:fld>
            <a:endParaRPr lang="en-GB" dirty="0"/>
          </a:p>
        </p:txBody>
      </p:sp>
      <p:sp>
        <p:nvSpPr>
          <p:cNvPr id="4" name="Title 1">
            <a:extLst>
              <a:ext uri="{FF2B5EF4-FFF2-40B4-BE49-F238E27FC236}">
                <a16:creationId xmlns:a16="http://schemas.microsoft.com/office/drawing/2014/main" xmlns="" id="{6E8BFFE3-92EC-DF51-D5C7-608CFEDBFB35}"/>
              </a:ext>
            </a:extLst>
          </p:cNvPr>
          <p:cNvSpPr txBox="1">
            <a:spLocks/>
          </p:cNvSpPr>
          <p:nvPr/>
        </p:nvSpPr>
        <p:spPr>
          <a:xfrm>
            <a:off x="540000" y="0"/>
            <a:ext cx="82296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Did you know?</a:t>
            </a:r>
          </a:p>
        </p:txBody>
      </p:sp>
      <p:pic>
        <p:nvPicPr>
          <p:cNvPr id="8" name="Picture 7">
            <a:extLst>
              <a:ext uri="{FF2B5EF4-FFF2-40B4-BE49-F238E27FC236}">
                <a16:creationId xmlns:a16="http://schemas.microsoft.com/office/drawing/2014/main" xmlns="" id="{5702D71A-221D-4C55-278A-61C38816B68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55982" y="300370"/>
            <a:ext cx="1103445" cy="986299"/>
          </a:xfrm>
          <a:prstGeom prst="rect">
            <a:avLst/>
          </a:prstGeom>
        </p:spPr>
      </p:pic>
      <p:sp>
        <p:nvSpPr>
          <p:cNvPr id="15" name="Content Placeholder 2">
            <a:extLst>
              <a:ext uri="{FF2B5EF4-FFF2-40B4-BE49-F238E27FC236}">
                <a16:creationId xmlns:a16="http://schemas.microsoft.com/office/drawing/2014/main" xmlns="" id="{885A2F57-64C4-C369-B1D0-702056803DC9}"/>
              </a:ext>
            </a:extLst>
          </p:cNvPr>
          <p:cNvSpPr txBox="1">
            <a:spLocks/>
          </p:cNvSpPr>
          <p:nvPr/>
        </p:nvSpPr>
        <p:spPr>
          <a:xfrm>
            <a:off x="540000" y="1644964"/>
            <a:ext cx="4680072" cy="4216539"/>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The Incas twisted grass to create ropes, which they used to build suspension type bridges around 500 years ago.</a:t>
            </a:r>
          </a:p>
          <a:p>
            <a:pPr marL="0" indent="0">
              <a:spcBef>
                <a:spcPts val="1200"/>
              </a:spcBef>
              <a:spcAft>
                <a:spcPts val="1200"/>
              </a:spcAft>
              <a:buNone/>
            </a:pPr>
            <a:r>
              <a:rPr lang="en-GB" sz="1800" dirty="0"/>
              <a:t>One still remains: </a:t>
            </a:r>
            <a:r>
              <a:rPr lang="en-GB" sz="1800" dirty="0" err="1"/>
              <a:t>Q’iswa</a:t>
            </a:r>
            <a:r>
              <a:rPr lang="en-GB" sz="1800" dirty="0"/>
              <a:t> Chaka, the rope bridge spanning over the Apurimac River in Peru.</a:t>
            </a:r>
          </a:p>
          <a:p>
            <a:pPr marL="0" indent="0">
              <a:spcBef>
                <a:spcPts val="1200"/>
              </a:spcBef>
              <a:spcAft>
                <a:spcPts val="1200"/>
              </a:spcAft>
              <a:buNone/>
            </a:pPr>
            <a:r>
              <a:rPr lang="en-GB" sz="1800" dirty="0"/>
              <a:t>The locals keep this </a:t>
            </a:r>
            <a:br>
              <a:rPr lang="en-GB" sz="1800" dirty="0"/>
            </a:br>
            <a:r>
              <a:rPr lang="en-GB" sz="1800" dirty="0"/>
              <a:t>ancient tradition and </a:t>
            </a:r>
            <a:br>
              <a:rPr lang="en-GB" sz="1800" dirty="0"/>
            </a:br>
            <a:r>
              <a:rPr lang="en-GB" sz="1800" dirty="0"/>
              <a:t>skill alive by renewing </a:t>
            </a:r>
            <a:br>
              <a:rPr lang="en-GB" sz="1800" dirty="0"/>
            </a:br>
            <a:r>
              <a:rPr lang="en-GB" sz="1800" dirty="0"/>
              <a:t>the bridge every </a:t>
            </a:r>
            <a:br>
              <a:rPr lang="en-GB" sz="1800" dirty="0"/>
            </a:br>
            <a:r>
              <a:rPr lang="en-GB" sz="1800" dirty="0"/>
              <a:t>June, even though </a:t>
            </a:r>
            <a:br>
              <a:rPr lang="en-GB" sz="1800" dirty="0"/>
            </a:br>
            <a:r>
              <a:rPr lang="en-GB" sz="1800" dirty="0"/>
              <a:t>there is a modern </a:t>
            </a:r>
            <a:br>
              <a:rPr lang="en-GB" sz="1800" dirty="0"/>
            </a:br>
            <a:r>
              <a:rPr lang="en-GB" sz="1800" dirty="0"/>
              <a:t>bridge nearby.</a:t>
            </a:r>
          </a:p>
        </p:txBody>
      </p:sp>
      <p:pic>
        <p:nvPicPr>
          <p:cNvPr id="6" name="Picture 5">
            <a:extLst>
              <a:ext uri="{FF2B5EF4-FFF2-40B4-BE49-F238E27FC236}">
                <a16:creationId xmlns:a16="http://schemas.microsoft.com/office/drawing/2014/main" xmlns="" id="{FA3982B6-0BB2-832B-070C-D53CB01EB96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36096" y="1662445"/>
            <a:ext cx="3250704" cy="4199058"/>
          </a:xfrm>
          <a:prstGeom prst="roundRect">
            <a:avLst>
              <a:gd name="adj" fmla="val 12532"/>
            </a:avLst>
          </a:prstGeom>
        </p:spPr>
      </p:pic>
      <p:pic>
        <p:nvPicPr>
          <p:cNvPr id="9" name="Picture 8">
            <a:extLst>
              <a:ext uri="{FF2B5EF4-FFF2-40B4-BE49-F238E27FC236}">
                <a16:creationId xmlns:a16="http://schemas.microsoft.com/office/drawing/2014/main" xmlns="" id="{93392F0D-94B0-6701-959F-FC568BCD3CD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028"/>
          <a:stretch/>
        </p:blipFill>
        <p:spPr>
          <a:xfrm>
            <a:off x="3011432" y="3472512"/>
            <a:ext cx="3433756" cy="2980824"/>
          </a:xfrm>
          <a:prstGeom prst="rect">
            <a:avLst/>
          </a:prstGeom>
        </p:spPr>
      </p:pic>
    </p:spTree>
    <p:extLst>
      <p:ext uri="{BB962C8B-B14F-4D97-AF65-F5344CB8AC3E}">
        <p14:creationId xmlns:p14="http://schemas.microsoft.com/office/powerpoint/2010/main" val="298154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3</a:t>
            </a:fld>
            <a:endParaRPr lang="en-GB"/>
          </a:p>
        </p:txBody>
      </p:sp>
      <p:sp>
        <p:nvSpPr>
          <p:cNvPr id="5" name="Slide Number Placeholder 1">
            <a:extLst>
              <a:ext uri="{FF2B5EF4-FFF2-40B4-BE49-F238E27FC236}">
                <a16:creationId xmlns:a16="http://schemas.microsoft.com/office/drawing/2014/main" xmlns="" id="{135F4743-7364-20E5-0EBC-B7FA0643AC63}"/>
              </a:ext>
            </a:extLst>
          </p:cNvPr>
          <p:cNvSpPr txBox="1">
            <a:spLocks/>
          </p:cNvSpPr>
          <p:nvPr/>
        </p:nvSpPr>
        <p:spPr>
          <a:xfrm>
            <a:off x="6553200" y="6453336"/>
            <a:ext cx="2133600" cy="404664"/>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85A1DE-E8EE-455B-9C96-9DAFE41B99D9}" type="slidenum">
              <a:rPr lang="en-GB" smtClean="0">
                <a:solidFill>
                  <a:schemeClr val="tx1"/>
                </a:solidFill>
              </a:rPr>
              <a:pPr/>
              <a:t>3</a:t>
            </a:fld>
            <a:endParaRPr lang="en-GB" dirty="0">
              <a:solidFill>
                <a:schemeClr val="tx1"/>
              </a:solidFill>
            </a:endParaRPr>
          </a:p>
        </p:txBody>
      </p:sp>
      <p:sp>
        <p:nvSpPr>
          <p:cNvPr id="7" name="Title 1">
            <a:extLst>
              <a:ext uri="{FF2B5EF4-FFF2-40B4-BE49-F238E27FC236}">
                <a16:creationId xmlns:a16="http://schemas.microsoft.com/office/drawing/2014/main" xmlns="" id="{CFC6275C-A28B-1657-1333-07B9369F5985}"/>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Suspension Bridge Terminology</a:t>
            </a:r>
          </a:p>
        </p:txBody>
      </p:sp>
      <p:pic>
        <p:nvPicPr>
          <p:cNvPr id="10" name="Picture 9">
            <a:extLst>
              <a:ext uri="{FF2B5EF4-FFF2-40B4-BE49-F238E27FC236}">
                <a16:creationId xmlns:a16="http://schemas.microsoft.com/office/drawing/2014/main" xmlns="" id="{897DC7B0-FEAF-C690-607A-094A4F607C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1520" y="188640"/>
            <a:ext cx="1282027" cy="1143658"/>
          </a:xfrm>
          <a:prstGeom prst="rect">
            <a:avLst/>
          </a:prstGeom>
        </p:spPr>
      </p:pic>
      <p:pic>
        <p:nvPicPr>
          <p:cNvPr id="3" name="Picture 2">
            <a:extLst>
              <a:ext uri="{FF2B5EF4-FFF2-40B4-BE49-F238E27FC236}">
                <a16:creationId xmlns:a16="http://schemas.microsoft.com/office/drawing/2014/main" xmlns="" id="{8A2B304F-E1DC-9176-BCD6-D07DAFE9EAC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 y="1892578"/>
            <a:ext cx="9117267" cy="3328182"/>
          </a:xfrm>
          <a:prstGeom prst="rect">
            <a:avLst/>
          </a:prstGeom>
        </p:spPr>
      </p:pic>
      <p:pic>
        <p:nvPicPr>
          <p:cNvPr id="4" name="Picture 3">
            <a:extLst>
              <a:ext uri="{FF2B5EF4-FFF2-40B4-BE49-F238E27FC236}">
                <a16:creationId xmlns:a16="http://schemas.microsoft.com/office/drawing/2014/main" xmlns="" id="{11D445B6-0193-F1F6-F4A3-1B9694865C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012160" y="3789040"/>
            <a:ext cx="3131840" cy="2664297"/>
          </a:xfrm>
          <a:prstGeom prst="rect">
            <a:avLst/>
          </a:prstGeom>
        </p:spPr>
      </p:pic>
    </p:spTree>
    <p:extLst>
      <p:ext uri="{BB962C8B-B14F-4D97-AF65-F5344CB8AC3E}">
        <p14:creationId xmlns:p14="http://schemas.microsoft.com/office/powerpoint/2010/main" val="1594496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4</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799"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pic>
        <p:nvPicPr>
          <p:cNvPr id="7" name="Picture 6">
            <a:extLst>
              <a:ext uri="{FF2B5EF4-FFF2-40B4-BE49-F238E27FC236}">
                <a16:creationId xmlns:a16="http://schemas.microsoft.com/office/drawing/2014/main" xmlns="" id="{4DD0EE3B-9D2D-1000-91D9-AB61C173A6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51"/>
          <a:stretch/>
        </p:blipFill>
        <p:spPr>
          <a:xfrm>
            <a:off x="540000" y="1665288"/>
            <a:ext cx="8146799" cy="1619696"/>
          </a:xfrm>
          <a:prstGeom prst="roundRect">
            <a:avLst>
              <a:gd name="adj" fmla="val 22707"/>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5040346" y="3765222"/>
            <a:ext cx="2880320"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Create a </a:t>
            </a:r>
            <a:r>
              <a:rPr lang="en-GB" sz="1800" dirty="0" err="1"/>
              <a:t>K'Nex</a:t>
            </a:r>
            <a:r>
              <a:rPr lang="en-GB" sz="1800" dirty="0"/>
              <a:t>® bridge span using 6 deck slabs</a:t>
            </a:r>
          </a:p>
        </p:txBody>
      </p:sp>
      <p:pic>
        <p:nvPicPr>
          <p:cNvPr id="9" name="Picture 8">
            <a:extLst>
              <a:ext uri="{FF2B5EF4-FFF2-40B4-BE49-F238E27FC236}">
                <a16:creationId xmlns:a16="http://schemas.microsoft.com/office/drawing/2014/main" xmlns="" id="{C278E19F-D1BA-141C-B4F8-EBFAF806C78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028"/>
          <a:stretch/>
        </p:blipFill>
        <p:spPr>
          <a:xfrm>
            <a:off x="274148" y="3472512"/>
            <a:ext cx="3433756" cy="2980824"/>
          </a:xfrm>
          <a:prstGeom prst="rect">
            <a:avLst/>
          </a:prstGeom>
        </p:spPr>
      </p:pic>
      <p:grpSp>
        <p:nvGrpSpPr>
          <p:cNvPr id="11" name="Group 10">
            <a:extLst>
              <a:ext uri="{FF2B5EF4-FFF2-40B4-BE49-F238E27FC236}">
                <a16:creationId xmlns:a16="http://schemas.microsoft.com/office/drawing/2014/main" xmlns="" id="{47039591-055B-67CD-F6C8-2984ED8BE93F}"/>
              </a:ext>
            </a:extLst>
          </p:cNvPr>
          <p:cNvGrpSpPr/>
          <p:nvPr/>
        </p:nvGrpSpPr>
        <p:grpSpPr>
          <a:xfrm>
            <a:off x="4317023" y="3762379"/>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1</a:t>
              </a:r>
            </a:p>
          </p:txBody>
        </p:sp>
      </p:grpSp>
    </p:spTree>
    <p:extLst>
      <p:ext uri="{BB962C8B-B14F-4D97-AF65-F5344CB8AC3E}">
        <p14:creationId xmlns:p14="http://schemas.microsoft.com/office/powerpoint/2010/main" val="2381908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5</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799"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pic>
        <p:nvPicPr>
          <p:cNvPr id="7" name="Picture 6">
            <a:extLst>
              <a:ext uri="{FF2B5EF4-FFF2-40B4-BE49-F238E27FC236}">
                <a16:creationId xmlns:a16="http://schemas.microsoft.com/office/drawing/2014/main" xmlns="" id="{4DD0EE3B-9D2D-1000-91D9-AB61C173A6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95558" y="1662445"/>
            <a:ext cx="3291241" cy="4211985"/>
          </a:xfrm>
          <a:prstGeom prst="roundRect">
            <a:avLst>
              <a:gd name="adj" fmla="val 11591"/>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1259632" y="1665288"/>
            <a:ext cx="2880320"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Add 2 upright sections, one at each end.</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536309" y="1662445"/>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2</a:t>
              </a:r>
            </a:p>
          </p:txBody>
        </p:sp>
      </p:grpSp>
      <p:pic>
        <p:nvPicPr>
          <p:cNvPr id="6" name="Picture 5">
            <a:extLst>
              <a:ext uri="{FF2B5EF4-FFF2-40B4-BE49-F238E27FC236}">
                <a16:creationId xmlns:a16="http://schemas.microsoft.com/office/drawing/2014/main" xmlns="" id="{B1CB7835-B960-FB12-F3E9-0B17E4C5AB6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028"/>
          <a:stretch/>
        </p:blipFill>
        <p:spPr>
          <a:xfrm>
            <a:off x="274148" y="3472512"/>
            <a:ext cx="3433756" cy="2980824"/>
          </a:xfrm>
          <a:prstGeom prst="rect">
            <a:avLst/>
          </a:prstGeom>
        </p:spPr>
      </p:pic>
    </p:spTree>
    <p:extLst>
      <p:ext uri="{BB962C8B-B14F-4D97-AF65-F5344CB8AC3E}">
        <p14:creationId xmlns:p14="http://schemas.microsoft.com/office/powerpoint/2010/main" val="408328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6</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799"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1259632" y="1665288"/>
            <a:ext cx="2448272" cy="1107996"/>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Tie two 70cm lengths of string on each side of the middle of the bridge.</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536309" y="1662445"/>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3</a:t>
              </a:r>
            </a:p>
          </p:txBody>
        </p:sp>
      </p:grpSp>
      <p:pic>
        <p:nvPicPr>
          <p:cNvPr id="6" name="Picture 5">
            <a:extLst>
              <a:ext uri="{FF2B5EF4-FFF2-40B4-BE49-F238E27FC236}">
                <a16:creationId xmlns:a16="http://schemas.microsoft.com/office/drawing/2014/main" xmlns="" id="{B1CB7835-B960-FB12-F3E9-0B17E4C5AB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028"/>
          <a:stretch/>
        </p:blipFill>
        <p:spPr>
          <a:xfrm>
            <a:off x="274148" y="3472512"/>
            <a:ext cx="3433756" cy="2980824"/>
          </a:xfrm>
          <a:prstGeom prst="rect">
            <a:avLst/>
          </a:prstGeom>
        </p:spPr>
      </p:pic>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46076" y="1665287"/>
            <a:ext cx="4335493" cy="2771825"/>
          </a:xfrm>
          <a:prstGeom prst="roundRect">
            <a:avLst>
              <a:gd name="adj" fmla="val 13205"/>
            </a:avLst>
          </a:prstGeom>
        </p:spPr>
      </p:pic>
    </p:spTree>
    <p:extLst>
      <p:ext uri="{BB962C8B-B14F-4D97-AF65-F5344CB8AC3E}">
        <p14:creationId xmlns:p14="http://schemas.microsoft.com/office/powerpoint/2010/main" val="330885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7</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799"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1259632" y="1665288"/>
            <a:ext cx="2718394" cy="338554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Place the bridge across a 40cm gap created by books or desks. </a:t>
            </a:r>
          </a:p>
          <a:p>
            <a:pPr marL="0" indent="0">
              <a:spcBef>
                <a:spcPts val="1200"/>
              </a:spcBef>
              <a:spcAft>
                <a:spcPts val="1200"/>
              </a:spcAft>
              <a:buNone/>
            </a:pPr>
            <a:r>
              <a:rPr lang="en-GB" sz="1800" dirty="0"/>
              <a:t>While wearing safety glasses, add the small masses until the bridge collapses. This is the maximum load your bridge can support.</a:t>
            </a:r>
          </a:p>
          <a:p>
            <a:pPr marL="0" indent="0">
              <a:spcBef>
                <a:spcPts val="1200"/>
              </a:spcBef>
              <a:spcAft>
                <a:spcPts val="1200"/>
              </a:spcAft>
              <a:buNone/>
            </a:pPr>
            <a:endParaRPr lang="en-GB" sz="1800" dirty="0"/>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536309" y="1662445"/>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4</a:t>
              </a:r>
            </a:p>
          </p:txBody>
        </p:sp>
      </p:grpSp>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51306" y="1662445"/>
            <a:ext cx="4335493" cy="2771825"/>
          </a:xfrm>
          <a:prstGeom prst="roundRect">
            <a:avLst>
              <a:gd name="adj" fmla="val 13205"/>
            </a:avLst>
          </a:prstGeom>
        </p:spPr>
      </p:pic>
    </p:spTree>
    <p:extLst>
      <p:ext uri="{BB962C8B-B14F-4D97-AF65-F5344CB8AC3E}">
        <p14:creationId xmlns:p14="http://schemas.microsoft.com/office/powerpoint/2010/main" val="694428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8</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799"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1259632" y="1665288"/>
            <a:ext cx="3024336" cy="4216539"/>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Remove the maximum load from the bridge.</a:t>
            </a:r>
          </a:p>
          <a:p>
            <a:pPr marL="0" indent="0">
              <a:spcBef>
                <a:spcPts val="1200"/>
              </a:spcBef>
              <a:spcAft>
                <a:spcPts val="1200"/>
              </a:spcAft>
              <a:buNone/>
            </a:pPr>
            <a:r>
              <a:rPr lang="en-GB" sz="1800" dirty="0"/>
              <a:t>Bring one length of </a:t>
            </a:r>
            <a:br>
              <a:rPr lang="en-GB" sz="1800" dirty="0"/>
            </a:br>
            <a:r>
              <a:rPr lang="en-GB" sz="1800" dirty="0"/>
              <a:t>string over the right had side upright and bring </a:t>
            </a:r>
            <a:br>
              <a:rPr lang="en-GB" sz="1800" dirty="0"/>
            </a:br>
            <a:r>
              <a:rPr lang="en-GB" sz="1800" dirty="0"/>
              <a:t>the other length of </a:t>
            </a:r>
            <a:br>
              <a:rPr lang="en-GB" sz="1800" dirty="0"/>
            </a:br>
            <a:r>
              <a:rPr lang="en-GB" sz="1800" dirty="0"/>
              <a:t>string over the left hand upright. Using some </a:t>
            </a:r>
            <a:br>
              <a:rPr lang="en-GB" sz="1800" dirty="0"/>
            </a:br>
            <a:r>
              <a:rPr lang="en-GB" sz="1800" dirty="0"/>
              <a:t>small weights, weigh down the string on </a:t>
            </a:r>
            <a:br>
              <a:rPr lang="en-GB" sz="1800" dirty="0"/>
            </a:br>
            <a:r>
              <a:rPr lang="en-GB" sz="1800" dirty="0"/>
              <a:t>either end of the bridge.</a:t>
            </a:r>
          </a:p>
          <a:p>
            <a:pPr marL="0" indent="0">
              <a:spcBef>
                <a:spcPts val="1200"/>
              </a:spcBef>
              <a:spcAft>
                <a:spcPts val="1200"/>
              </a:spcAft>
              <a:buNone/>
            </a:pPr>
            <a:r>
              <a:rPr lang="en-GB" sz="1800" dirty="0"/>
              <a:t>Return the maximum load. What do you notice?</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536309" y="1662445"/>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5</a:t>
              </a:r>
            </a:p>
          </p:txBody>
        </p:sp>
      </p:grpSp>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51306" y="1669454"/>
            <a:ext cx="4335493" cy="2771825"/>
          </a:xfrm>
          <a:prstGeom prst="roundRect">
            <a:avLst>
              <a:gd name="adj" fmla="val 13205"/>
            </a:avLst>
          </a:prstGeom>
        </p:spPr>
      </p:pic>
    </p:spTree>
    <p:extLst>
      <p:ext uri="{BB962C8B-B14F-4D97-AF65-F5344CB8AC3E}">
        <p14:creationId xmlns:p14="http://schemas.microsoft.com/office/powerpoint/2010/main" val="107894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E5FD80-333B-0708-6844-CBBB28565E24}"/>
              </a:ext>
            </a:extLst>
          </p:cNvPr>
          <p:cNvPicPr>
            <a:picLocks noChangeAspect="1"/>
          </p:cNvPicPr>
          <p:nvPr/>
        </p:nvPicPr>
        <p:blipFill>
          <a:blip r:embed="rId3" cstate="print">
            <a:alphaModFix amt="60000"/>
            <a:extLst>
              <a:ext uri="{28A0092B-C50C-407E-A947-70E740481C1C}">
                <a14:useLocalDpi xmlns:a14="http://schemas.microsoft.com/office/drawing/2010/main"/>
              </a:ext>
            </a:extLst>
          </a:blip>
          <a:srcRect/>
          <a:stretch/>
        </p:blipFill>
        <p:spPr>
          <a:xfrm>
            <a:off x="4026" y="2025998"/>
            <a:ext cx="9139973" cy="4427337"/>
          </a:xfrm>
          <a:prstGeom prst="rect">
            <a:avLst/>
          </a:prstGeom>
        </p:spPr>
      </p:pic>
      <p:sp>
        <p:nvSpPr>
          <p:cNvPr id="2" name="Slide Number Placeholder 1">
            <a:extLst>
              <a:ext uri="{FF2B5EF4-FFF2-40B4-BE49-F238E27FC236}">
                <a16:creationId xmlns:a16="http://schemas.microsoft.com/office/drawing/2014/main" xmlns="" id="{3A8B6956-311A-AFC2-6362-27EDB0D155F2}"/>
              </a:ext>
            </a:extLst>
          </p:cNvPr>
          <p:cNvSpPr>
            <a:spLocks noGrp="1"/>
          </p:cNvSpPr>
          <p:nvPr>
            <p:ph type="sldNum" sz="quarter" idx="12"/>
          </p:nvPr>
        </p:nvSpPr>
        <p:spPr>
          <a:xfrm>
            <a:off x="6553200" y="6453336"/>
            <a:ext cx="2133600" cy="404664"/>
          </a:xfrm>
        </p:spPr>
        <p:txBody>
          <a:bodyPr/>
          <a:lstStyle/>
          <a:p>
            <a:fld id="{7585A1DE-E8EE-455B-9C96-9DAFE41B99D9}" type="slidenum">
              <a:rPr lang="en-GB" smtClean="0"/>
              <a:t>9</a:t>
            </a:fld>
            <a:endParaRPr lang="en-GB"/>
          </a:p>
        </p:txBody>
      </p:sp>
      <p:sp>
        <p:nvSpPr>
          <p:cNvPr id="3" name="Title 1">
            <a:extLst>
              <a:ext uri="{FF2B5EF4-FFF2-40B4-BE49-F238E27FC236}">
                <a16:creationId xmlns:a16="http://schemas.microsoft.com/office/drawing/2014/main" xmlns="" id="{F0F3E046-B9F8-C4B9-9F4F-D96B710DD96F}"/>
              </a:ext>
            </a:extLst>
          </p:cNvPr>
          <p:cNvSpPr txBox="1">
            <a:spLocks/>
          </p:cNvSpPr>
          <p:nvPr/>
        </p:nvSpPr>
        <p:spPr>
          <a:xfrm>
            <a:off x="540000" y="0"/>
            <a:ext cx="8146800" cy="908050"/>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2400" b="1" dirty="0">
                <a:solidFill>
                  <a:schemeClr val="tx1"/>
                </a:solidFill>
                <a:cs typeface="Verdana" panose="020B0604030504040204" pitchFamily="34" charset="0"/>
              </a:rPr>
              <a:t>Exploring Suspension Bridges</a:t>
            </a:r>
          </a:p>
        </p:txBody>
      </p:sp>
      <p:pic>
        <p:nvPicPr>
          <p:cNvPr id="5" name="Picture 4">
            <a:extLst>
              <a:ext uri="{FF2B5EF4-FFF2-40B4-BE49-F238E27FC236}">
                <a16:creationId xmlns:a16="http://schemas.microsoft.com/office/drawing/2014/main" xmlns="" id="{BAEF1017-FEAE-2D2F-C3BC-D01E6101BA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376" y="155969"/>
            <a:ext cx="832308" cy="1112792"/>
          </a:xfrm>
          <a:prstGeom prst="rect">
            <a:avLst/>
          </a:prstGeom>
        </p:spPr>
      </p:pic>
      <p:sp>
        <p:nvSpPr>
          <p:cNvPr id="8" name="Content Placeholder 2">
            <a:extLst>
              <a:ext uri="{FF2B5EF4-FFF2-40B4-BE49-F238E27FC236}">
                <a16:creationId xmlns:a16="http://schemas.microsoft.com/office/drawing/2014/main" xmlns="" id="{ECA107F0-8AD8-D2AC-FB8F-DE98EE488B2D}"/>
              </a:ext>
            </a:extLst>
          </p:cNvPr>
          <p:cNvSpPr txBox="1">
            <a:spLocks/>
          </p:cNvSpPr>
          <p:nvPr/>
        </p:nvSpPr>
        <p:spPr>
          <a:xfrm>
            <a:off x="1563554" y="5459660"/>
            <a:ext cx="6696744" cy="55399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spcAft>
                <a:spcPts val="1200"/>
              </a:spcAft>
              <a:buNone/>
            </a:pPr>
            <a:r>
              <a:rPr lang="en-GB" sz="1800" dirty="0"/>
              <a:t>Tie string around two large books, so a 20cm (minimum) length of string acts as a bridge between the books.</a:t>
            </a:r>
          </a:p>
        </p:txBody>
      </p:sp>
      <p:grpSp>
        <p:nvGrpSpPr>
          <p:cNvPr id="11" name="Group 10">
            <a:extLst>
              <a:ext uri="{FF2B5EF4-FFF2-40B4-BE49-F238E27FC236}">
                <a16:creationId xmlns:a16="http://schemas.microsoft.com/office/drawing/2014/main" xmlns="" id="{47039591-055B-67CD-F6C8-2984ED8BE93F}"/>
              </a:ext>
            </a:extLst>
          </p:cNvPr>
          <p:cNvGrpSpPr/>
          <p:nvPr/>
        </p:nvGrpSpPr>
        <p:grpSpPr>
          <a:xfrm>
            <a:off x="840231" y="5456817"/>
            <a:ext cx="511969" cy="507505"/>
            <a:chOff x="854099" y="2060847"/>
            <a:chExt cx="511969" cy="507505"/>
          </a:xfrm>
        </p:grpSpPr>
        <p:sp>
          <p:nvSpPr>
            <p:cNvPr id="13" name="Oval 12">
              <a:extLst>
                <a:ext uri="{FF2B5EF4-FFF2-40B4-BE49-F238E27FC236}">
                  <a16:creationId xmlns:a16="http://schemas.microsoft.com/office/drawing/2014/main" xmlns="" id="{071F742D-93C1-7434-9686-89A2E09C6401}"/>
                </a:ext>
              </a:extLst>
            </p:cNvPr>
            <p:cNvSpPr/>
            <p:nvPr/>
          </p:nvSpPr>
          <p:spPr>
            <a:xfrm>
              <a:off x="857790" y="2060848"/>
              <a:ext cx="504589" cy="504589"/>
            </a:xfrm>
            <a:prstGeom prst="ellipse">
              <a:avLst/>
            </a:prstGeom>
            <a:solidFill>
              <a:srgbClr val="8ED3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xmlns="" id="{82B4E95E-0A15-2A57-4D59-7FED2F463435}"/>
                </a:ext>
              </a:extLst>
            </p:cNvPr>
            <p:cNvSpPr txBox="1">
              <a:spLocks/>
            </p:cNvSpPr>
            <p:nvPr/>
          </p:nvSpPr>
          <p:spPr>
            <a:xfrm>
              <a:off x="854099" y="2060847"/>
              <a:ext cx="511969" cy="507505"/>
            </a:xfrm>
            <a:prstGeom prst="rect">
              <a:avLst/>
            </a:prstGeom>
          </p:spPr>
          <p:txBody>
            <a:bodyPr lIns="0" tIns="0" rIns="0" bIns="0" anchor="ctr">
              <a:normAutofit/>
            </a:bodyPr>
            <a:lstStyle>
              <a:lvl1pPr algn="ctr" defTabSz="914400" rtl="0" eaLnBrk="1" latinLnBrk="0" hangingPunct="1">
                <a:spcBef>
                  <a:spcPct val="0"/>
                </a:spcBef>
                <a:buNone/>
                <a:defRPr sz="4400" kern="1200">
                  <a:solidFill>
                    <a:schemeClr val="tx1">
                      <a:lumMod val="85000"/>
                      <a:lumOff val="15000"/>
                    </a:schemeClr>
                  </a:solidFill>
                  <a:latin typeface="Verdana" panose="020B0604030504040204" pitchFamily="34" charset="0"/>
                  <a:ea typeface="Verdana" panose="020B0604030504040204" pitchFamily="34" charset="0"/>
                  <a:cs typeface="+mj-cs"/>
                </a:defRPr>
              </a:lvl1pPr>
            </a:lstStyle>
            <a:p>
              <a:r>
                <a:rPr lang="en-GB" sz="1800" b="1" dirty="0">
                  <a:solidFill>
                    <a:schemeClr val="tx1"/>
                  </a:solidFill>
                  <a:cs typeface="Verdana" panose="020B0604030504040204" pitchFamily="34" charset="0"/>
                </a:rPr>
                <a:t>1</a:t>
              </a:r>
            </a:p>
          </p:txBody>
        </p:sp>
      </p:grpSp>
      <p:pic>
        <p:nvPicPr>
          <p:cNvPr id="9" name="Picture 8">
            <a:extLst>
              <a:ext uri="{FF2B5EF4-FFF2-40B4-BE49-F238E27FC236}">
                <a16:creationId xmlns:a16="http://schemas.microsoft.com/office/drawing/2014/main" xmlns="" id="{6E2C639C-AA78-D5C3-1663-BA59AB52D9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39" r="-2245"/>
          <a:stretch/>
        </p:blipFill>
        <p:spPr>
          <a:xfrm>
            <a:off x="1763689" y="2355191"/>
            <a:ext cx="4896543" cy="2771825"/>
          </a:xfrm>
          <a:prstGeom prst="roundRect">
            <a:avLst>
              <a:gd name="adj" fmla="val 0"/>
            </a:avLst>
          </a:prstGeom>
        </p:spPr>
      </p:pic>
      <p:sp>
        <p:nvSpPr>
          <p:cNvPr id="7" name="Content Placeholder 2">
            <a:extLst>
              <a:ext uri="{FF2B5EF4-FFF2-40B4-BE49-F238E27FC236}">
                <a16:creationId xmlns:a16="http://schemas.microsoft.com/office/drawing/2014/main" xmlns="" id="{60AA2D43-ACE6-D5CB-FA7A-D2DF62E9C745}"/>
              </a:ext>
            </a:extLst>
          </p:cNvPr>
          <p:cNvSpPr txBox="1">
            <a:spLocks/>
          </p:cNvSpPr>
          <p:nvPr/>
        </p:nvSpPr>
        <p:spPr>
          <a:xfrm>
            <a:off x="1563554" y="1271749"/>
            <a:ext cx="6016891" cy="73866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200"/>
              </a:spcBef>
              <a:spcAft>
                <a:spcPts val="1200"/>
              </a:spcAft>
              <a:buNone/>
            </a:pPr>
            <a:r>
              <a:rPr lang="en-GB" sz="2400" b="1" dirty="0">
                <a:cs typeface="Verdana" panose="020B0604030504040204" pitchFamily="34" charset="0"/>
              </a:rPr>
              <a:t>Why do the towers on suspension </a:t>
            </a:r>
            <a:br>
              <a:rPr lang="en-GB" sz="2400" b="1" dirty="0">
                <a:cs typeface="Verdana" panose="020B0604030504040204" pitchFamily="34" charset="0"/>
              </a:rPr>
            </a:br>
            <a:r>
              <a:rPr lang="en-GB" sz="2400" b="1" dirty="0">
                <a:cs typeface="Verdana" panose="020B0604030504040204" pitchFamily="34" charset="0"/>
              </a:rPr>
              <a:t>bridges need to be anchored?</a:t>
            </a:r>
          </a:p>
        </p:txBody>
      </p:sp>
    </p:spTree>
    <p:extLst>
      <p:ext uri="{BB962C8B-B14F-4D97-AF65-F5344CB8AC3E}">
        <p14:creationId xmlns:p14="http://schemas.microsoft.com/office/powerpoint/2010/main" val="610774706"/>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7669</TotalTime>
  <Words>618</Words>
  <Application>Microsoft Macintosh PowerPoint</Application>
  <PresentationFormat>On-screen Show (4:3)</PresentationFormat>
  <Paragraphs>95</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RBT intro</dc:title>
  <dc:creator>Aileen White</dc:creator>
  <cp:lastModifiedBy>Mark</cp:lastModifiedBy>
  <cp:revision>150</cp:revision>
  <cp:lastPrinted>2020-08-05T14:56:51Z</cp:lastPrinted>
  <dcterms:created xsi:type="dcterms:W3CDTF">2016-11-14T12:26:45Z</dcterms:created>
  <dcterms:modified xsi:type="dcterms:W3CDTF">2025-02-18T21:09:35Z</dcterms:modified>
</cp:coreProperties>
</file>