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handoutMasterIdLst>
    <p:handoutMasterId r:id="rId30"/>
  </p:handoutMasterIdLst>
  <p:sldIdLst>
    <p:sldId id="310" r:id="rId2"/>
    <p:sldId id="313" r:id="rId3"/>
    <p:sldId id="356" r:id="rId4"/>
    <p:sldId id="377" r:id="rId5"/>
    <p:sldId id="378" r:id="rId6"/>
    <p:sldId id="379" r:id="rId7"/>
    <p:sldId id="380" r:id="rId8"/>
    <p:sldId id="357" r:id="rId9"/>
    <p:sldId id="381" r:id="rId10"/>
    <p:sldId id="382" r:id="rId11"/>
    <p:sldId id="383" r:id="rId12"/>
    <p:sldId id="349" r:id="rId13"/>
    <p:sldId id="384" r:id="rId14"/>
    <p:sldId id="385" r:id="rId15"/>
    <p:sldId id="386" r:id="rId16"/>
    <p:sldId id="387" r:id="rId17"/>
    <p:sldId id="388" r:id="rId18"/>
    <p:sldId id="389" r:id="rId19"/>
    <p:sldId id="390" r:id="rId20"/>
    <p:sldId id="391" r:id="rId21"/>
    <p:sldId id="392" r:id="rId22"/>
    <p:sldId id="393" r:id="rId23"/>
    <p:sldId id="394" r:id="rId24"/>
    <p:sldId id="395" r:id="rId25"/>
    <p:sldId id="344" r:id="rId26"/>
    <p:sldId id="396" r:id="rId27"/>
    <p:sldId id="376" r:id="rId2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4395"/>
    <a:srgbClr val="F07D16"/>
    <a:srgbClr val="4AAB31"/>
    <a:srgbClr val="E73B2A"/>
    <a:srgbClr val="0000CC"/>
    <a:srgbClr val="B456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3" autoAdjust="0"/>
    <p:restoredTop sz="88531" autoAdjust="0"/>
  </p:normalViewPr>
  <p:slideViewPr>
    <p:cSldViewPr>
      <p:cViewPr varScale="1">
        <p:scale>
          <a:sx n="133" d="100"/>
          <a:sy n="133" d="100"/>
        </p:scale>
        <p:origin x="-1984" y="-96"/>
      </p:cViewPr>
      <p:guideLst>
        <p:guide orient="horz" pos="2160"/>
        <p:guide pos="2880"/>
      </p:guideLst>
    </p:cSldViewPr>
  </p:slideViewPr>
  <p:outlineViewPr>
    <p:cViewPr>
      <p:scale>
        <a:sx n="33" d="100"/>
        <a:sy n="33" d="100"/>
      </p:scale>
      <p:origin x="14" y="36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E69CA5D4-EE9F-4126-B985-64614DD1CB33}" type="datetimeFigureOut">
              <a:rPr lang="en-GB" smtClean="0"/>
              <a:t>18/02/25</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85287BC-6E82-4C2F-9CEF-C4B574988FC0}" type="slidenum">
              <a:rPr lang="en-GB" smtClean="0"/>
              <a:t>‹#›</a:t>
            </a:fld>
            <a:endParaRPr lang="en-GB"/>
          </a:p>
        </p:txBody>
      </p:sp>
    </p:spTree>
    <p:extLst>
      <p:ext uri="{BB962C8B-B14F-4D97-AF65-F5344CB8AC3E}">
        <p14:creationId xmlns:p14="http://schemas.microsoft.com/office/powerpoint/2010/main" val="17997731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098" y="0"/>
            <a:ext cx="2944958" cy="496888"/>
          </a:xfrm>
          <a:prstGeom prst="rect">
            <a:avLst/>
          </a:prstGeom>
        </p:spPr>
        <p:txBody>
          <a:bodyPr vert="horz" lIns="91440" tIns="45720" rIns="91440" bIns="45720" rtlCol="0"/>
          <a:lstStyle>
            <a:lvl1pPr algn="r">
              <a:defRPr sz="1200"/>
            </a:lvl1pPr>
          </a:lstStyle>
          <a:p>
            <a:fld id="{53BD1380-01DE-4689-992A-2139FCDA0112}" type="datetimeFigureOut">
              <a:rPr lang="en-GB" smtClean="0"/>
              <a:t>18/02/25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606" y="4714882"/>
            <a:ext cx="5438464" cy="4467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170"/>
            <a:ext cx="2944958"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098" y="9428170"/>
            <a:ext cx="2944958" cy="496887"/>
          </a:xfrm>
          <a:prstGeom prst="rect">
            <a:avLst/>
          </a:prstGeom>
        </p:spPr>
        <p:txBody>
          <a:bodyPr vert="horz" lIns="91440" tIns="45720" rIns="91440" bIns="45720" rtlCol="0" anchor="b"/>
          <a:lstStyle>
            <a:lvl1pPr algn="r">
              <a:defRPr sz="1200"/>
            </a:lvl1pPr>
          </a:lstStyle>
          <a:p>
            <a:fld id="{9B5698E6-2F9F-4663-BD57-88B88FE2E488}" type="slidenum">
              <a:rPr lang="en-GB" smtClean="0"/>
              <a:t>‹#›</a:t>
            </a:fld>
            <a:endParaRPr lang="en-GB"/>
          </a:p>
        </p:txBody>
      </p:sp>
    </p:spTree>
    <p:extLst>
      <p:ext uri="{BB962C8B-B14F-4D97-AF65-F5344CB8AC3E}">
        <p14:creationId xmlns:p14="http://schemas.microsoft.com/office/powerpoint/2010/main" val="62506405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82579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80306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88403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34771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26763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58263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95463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3402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4702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53482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05532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3606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01963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28100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97033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01832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8677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5663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50430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81774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93880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34311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52904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50611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accent6">
                    <a:lumMod val="75000"/>
                  </a:schemeClr>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6">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Slide Number Placeholder 5"/>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2996938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209479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112046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5">
            <a:extLst>
              <a:ext uri="{FF2B5EF4-FFF2-40B4-BE49-F238E27FC236}">
                <a16:creationId xmlns:a16="http://schemas.microsoft.com/office/drawing/2014/main" xmlns="" id="{1E885898-DE89-3298-C99C-7779E0807CDB}"/>
              </a:ext>
            </a:extLst>
          </p:cNvPr>
          <p:cNvSpPr>
            <a:spLocks noGrp="1"/>
          </p:cNvSpPr>
          <p:nvPr>
            <p:ph type="sldNum" sz="quarter" idx="4"/>
          </p:nvPr>
        </p:nvSpPr>
        <p:spPr>
          <a:xfrm>
            <a:off x="6553200" y="6453336"/>
            <a:ext cx="2133600" cy="404664"/>
          </a:xfrm>
          <a:prstGeom prst="rect">
            <a:avLst/>
          </a:prstGeom>
        </p:spPr>
        <p:txBody>
          <a:bodyPr vert="horz" lIns="91440" tIns="45720" rIns="91440" bIns="45720" rtlCol="0" anchor="ctr"/>
          <a:lstStyle>
            <a:lvl1pPr algn="r">
              <a:defRPr sz="12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585A1DE-E8EE-455B-9C96-9DAFE41B99D9}" type="slidenum">
              <a:rPr lang="en-GB" smtClean="0"/>
              <a:pPr/>
              <a:t>‹#›</a:t>
            </a:fld>
            <a:endParaRPr lang="en-GB" dirty="0"/>
          </a:p>
        </p:txBody>
      </p:sp>
    </p:spTree>
    <p:extLst>
      <p:ext uri="{BB962C8B-B14F-4D97-AF65-F5344CB8AC3E}">
        <p14:creationId xmlns:p14="http://schemas.microsoft.com/office/powerpoint/2010/main" val="1147639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8EF70CB-11AF-4192-95BB-88D626180E1C}" type="datetime1">
              <a:rPr lang="en-GB" smtClean="0"/>
              <a:t>18/02/25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3418107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99780AF-49D8-4747-BC83-618C005263C6}" type="datetime1">
              <a:rPr lang="en-GB" smtClean="0"/>
              <a:t>18/02/25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200605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2D5F143-E475-4366-AA82-17AD780BAD72}" type="datetime1">
              <a:rPr lang="en-GB" smtClean="0"/>
              <a:t>18/02/25</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1343136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743653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168B10CE-B960-73A6-A3FA-D5DE6C103684}"/>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a:t>
            </a:fld>
            <a:endParaRPr lang="en-GB" dirty="0"/>
          </a:p>
        </p:txBody>
      </p:sp>
    </p:spTree>
    <p:extLst>
      <p:ext uri="{BB962C8B-B14F-4D97-AF65-F5344CB8AC3E}">
        <p14:creationId xmlns:p14="http://schemas.microsoft.com/office/powerpoint/2010/main" val="31118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314357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2320478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F54119F-FCA2-C089-0745-62FE9B926062}"/>
              </a:ext>
            </a:extLst>
          </p:cNvPr>
          <p:cNvSpPr/>
          <p:nvPr userDrawn="1"/>
        </p:nvSpPr>
        <p:spPr>
          <a:xfrm>
            <a:off x="0" y="6453336"/>
            <a:ext cx="9144000" cy="404664"/>
          </a:xfrm>
          <a:prstGeom prst="rect">
            <a:avLst/>
          </a:prstGeom>
          <a:solidFill>
            <a:srgbClr val="7B4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475E5B1F-C332-AC38-006C-C7A37F170836}"/>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p:blipFill>
        <p:spPr>
          <a:xfrm>
            <a:off x="3" y="1265"/>
            <a:ext cx="9143997" cy="1435099"/>
          </a:xfrm>
          <a:prstGeom prst="rect">
            <a:avLst/>
          </a:prstGeom>
        </p:spPr>
      </p:pic>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6553200" y="6453336"/>
            <a:ext cx="2133600" cy="404664"/>
          </a:xfrm>
          <a:prstGeom prst="rect">
            <a:avLst/>
          </a:prstGeom>
        </p:spPr>
        <p:txBody>
          <a:bodyPr vert="horz" lIns="91440" tIns="45720" rIns="91440" bIns="45720" rtlCol="0" anchor="ctr"/>
          <a:lstStyle>
            <a:lvl1pPr algn="r">
              <a:defRPr sz="12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585A1DE-E8EE-455B-9C96-9DAFE41B99D9}" type="slidenum">
              <a:rPr lang="en-GB" smtClean="0"/>
              <a:pPr/>
              <a:t>‹#›</a:t>
            </a:fld>
            <a:endParaRPr lang="en-GB" dirty="0"/>
          </a:p>
        </p:txBody>
      </p:sp>
      <p:pic>
        <p:nvPicPr>
          <p:cNvPr id="10" name="Picture 9">
            <a:extLst>
              <a:ext uri="{FF2B5EF4-FFF2-40B4-BE49-F238E27FC236}">
                <a16:creationId xmlns:a16="http://schemas.microsoft.com/office/drawing/2014/main" xmlns="" id="{E1861984-124F-9A74-152F-D6AA17995C47}"/>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620000" y="56463"/>
            <a:ext cx="1465959" cy="974968"/>
          </a:xfrm>
          <a:prstGeom prst="rect">
            <a:avLst/>
          </a:prstGeom>
        </p:spPr>
      </p:pic>
      <p:sp>
        <p:nvSpPr>
          <p:cNvPr id="2" name="Content Placeholder 10">
            <a:extLst>
              <a:ext uri="{FF2B5EF4-FFF2-40B4-BE49-F238E27FC236}">
                <a16:creationId xmlns:a16="http://schemas.microsoft.com/office/drawing/2014/main" xmlns="" id="{1806668F-0223-D4C0-6C10-82039E5E1A58}"/>
              </a:ext>
            </a:extLst>
          </p:cNvPr>
          <p:cNvSpPr txBox="1">
            <a:spLocks/>
          </p:cNvSpPr>
          <p:nvPr userDrawn="1"/>
        </p:nvSpPr>
        <p:spPr>
          <a:xfrm>
            <a:off x="540000" y="6578724"/>
            <a:ext cx="4176464" cy="153888"/>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pPr>
            <a:r>
              <a:rPr lang="en-GB" sz="1000" dirty="0">
                <a:solidFill>
                  <a:schemeClr val="bg1"/>
                </a:solidFill>
              </a:rPr>
              <a:t>Resource – C: Truss Bridges – What is a Truss?</a:t>
            </a:r>
          </a:p>
        </p:txBody>
      </p:sp>
    </p:spTree>
    <p:extLst>
      <p:ext uri="{BB962C8B-B14F-4D97-AF65-F5344CB8AC3E}">
        <p14:creationId xmlns:p14="http://schemas.microsoft.com/office/powerpoint/2010/main" val="2764953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 Id="rId3"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6.tif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Relationship Id="rId4" Type="http://schemas.openxmlformats.org/officeDocument/2006/relationships/image" Target="../media/image3.tiff"/><Relationship Id="rId5" Type="http://schemas.openxmlformats.org/officeDocument/2006/relationships/image" Target="../media/image15.tif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16.jpeg"/><Relationship Id="rId5" Type="http://schemas.openxmlformats.org/officeDocument/2006/relationships/image" Target="../media/image17.tif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18.tiff"/><Relationship Id="rId5" Type="http://schemas.openxmlformats.org/officeDocument/2006/relationships/image" Target="../media/image19.tif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20.tiff"/><Relationship Id="rId5" Type="http://schemas.openxmlformats.org/officeDocument/2006/relationships/image" Target="../media/image21.tif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22.tiff"/><Relationship Id="rId5"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6.tiff"/><Relationship Id="rId5" Type="http://schemas.openxmlformats.org/officeDocument/2006/relationships/image" Target="../media/image27.tif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28.png"/><Relationship Id="rId5" Type="http://schemas.openxmlformats.org/officeDocument/2006/relationships/image" Target="../media/image29.tiff"/><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5.tiff"/><Relationship Id="rId5" Type="http://schemas.openxmlformats.org/officeDocument/2006/relationships/image" Target="../media/image6.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35.tiff"/><Relationship Id="rId5" Type="http://schemas.openxmlformats.org/officeDocument/2006/relationships/image" Target="../media/image36.tiff"/><Relationship Id="rId6" Type="http://schemas.openxmlformats.org/officeDocument/2006/relationships/image" Target="../media/image37.tiff"/><Relationship Id="rId7" Type="http://schemas.openxmlformats.org/officeDocument/2006/relationships/image" Target="../media/image38.tiff"/><Relationship Id="rId8" Type="http://schemas.openxmlformats.org/officeDocument/2006/relationships/image" Target="../media/image39.tiff"/><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0.tiff"/><Relationship Id="rId5" Type="http://schemas.openxmlformats.org/officeDocument/2006/relationships/image" Target="../media/image41.jpeg"/><Relationship Id="rId6" Type="http://schemas.openxmlformats.org/officeDocument/2006/relationships/image" Target="../media/image42.tiff"/><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44.tiff"/><Relationship Id="rId5" Type="http://schemas.openxmlformats.org/officeDocument/2006/relationships/image" Target="../media/image45.tiff"/><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27.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7.tiff"/><Relationship Id="rId5" Type="http://schemas.openxmlformats.org/officeDocument/2006/relationships/image" Target="../media/image48.tiff"/><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11.tif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Relationship Id="rId4" Type="http://schemas.openxmlformats.org/officeDocument/2006/relationships/image" Target="../media/image13.tif"/><Relationship Id="rId5" Type="http://schemas.openxmlformats.org/officeDocument/2006/relationships/image" Target="../media/image3.tif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Relationship Id="rId4" Type="http://schemas.openxmlformats.org/officeDocument/2006/relationships/image" Target="../media/image13.tif"/><Relationship Id="rId5" Type="http://schemas.openxmlformats.org/officeDocument/2006/relationships/image" Target="../media/image3.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B9E1DD6-E53E-BC3B-1ECD-89CF7E0FBA6E}"/>
              </a:ext>
            </a:extLst>
          </p:cNvPr>
          <p:cNvPicPr>
            <a:picLocks noChangeAspect="1"/>
          </p:cNvPicPr>
          <p:nvPr/>
        </p:nvPicPr>
        <p:blipFill>
          <a:blip r:embed="rId2"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1</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r>
              <a:rPr lang="en-GB" sz="2400" b="1" dirty="0">
                <a:solidFill>
                  <a:schemeClr val="bg1"/>
                </a:solidFill>
                <a:cs typeface="Verdana" panose="020B0604030504040204" pitchFamily="34" charset="0"/>
              </a:rPr>
              <a:t>C: Truss Bridges – What is a Truss?</a:t>
            </a:r>
          </a:p>
        </p:txBody>
      </p:sp>
      <p:sp>
        <p:nvSpPr>
          <p:cNvPr id="4" name="Content Placeholder 10">
            <a:extLst>
              <a:ext uri="{FF2B5EF4-FFF2-40B4-BE49-F238E27FC236}">
                <a16:creationId xmlns:a16="http://schemas.microsoft.com/office/drawing/2014/main" xmlns="" id="{F419822C-7F35-8FDE-B1A4-60C8598F4E85}"/>
              </a:ext>
            </a:extLst>
          </p:cNvPr>
          <p:cNvSpPr txBox="1">
            <a:spLocks/>
          </p:cNvSpPr>
          <p:nvPr/>
        </p:nvSpPr>
        <p:spPr>
          <a:xfrm>
            <a:off x="540000" y="1952944"/>
            <a:ext cx="3167904" cy="1446550"/>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0000" indent="-360000">
              <a:spcBef>
                <a:spcPts val="600"/>
              </a:spcBef>
            </a:pPr>
            <a:r>
              <a:rPr lang="en-GB" sz="1400" dirty="0"/>
              <a:t>To understand that triangles are the strongest shape for building bridges</a:t>
            </a:r>
          </a:p>
          <a:p>
            <a:pPr marL="360000" indent="-360000">
              <a:spcBef>
                <a:spcPts val="600"/>
              </a:spcBef>
            </a:pPr>
            <a:r>
              <a:rPr lang="en-GB" sz="1400" dirty="0"/>
              <a:t>To explore ‘truss’ bridges</a:t>
            </a:r>
          </a:p>
          <a:p>
            <a:pPr marL="360000" indent="-360000">
              <a:spcBef>
                <a:spcPts val="600"/>
              </a:spcBef>
            </a:pPr>
            <a:r>
              <a:rPr lang="en-GB" sz="1400" dirty="0"/>
              <a:t>To learn the terminology for truss bridges</a:t>
            </a:r>
          </a:p>
        </p:txBody>
      </p:sp>
      <p:sp>
        <p:nvSpPr>
          <p:cNvPr id="5" name="TextBox 4">
            <a:extLst>
              <a:ext uri="{FF2B5EF4-FFF2-40B4-BE49-F238E27FC236}">
                <a16:creationId xmlns:a16="http://schemas.microsoft.com/office/drawing/2014/main" xmlns="" id="{3FB9E5A5-6C26-191A-A2CA-94B5D406EB1C}"/>
              </a:ext>
            </a:extLst>
          </p:cNvPr>
          <p:cNvSpPr txBox="1"/>
          <p:nvPr/>
        </p:nvSpPr>
        <p:spPr>
          <a:xfrm>
            <a:off x="540000" y="1478594"/>
            <a:ext cx="3167904" cy="307777"/>
          </a:xfrm>
          <a:prstGeom prst="rect">
            <a:avLst/>
          </a:prstGeom>
          <a:solidFill>
            <a:srgbClr val="7B4395"/>
          </a:solidFill>
        </p:spPr>
        <p:txBody>
          <a:bodyPr wrap="square" rtlCol="0">
            <a:spAutoFit/>
          </a:bodyPr>
          <a:lstStyle/>
          <a:p>
            <a:pPr marL="0" indent="0">
              <a:buNone/>
            </a:pPr>
            <a:r>
              <a:rPr lang="en-GB" sz="1400" b="1" dirty="0">
                <a:solidFill>
                  <a:schemeClr val="bg1"/>
                </a:solidFill>
                <a:latin typeface="Verdana" panose="020B0604030504040204" pitchFamily="34" charset="0"/>
                <a:ea typeface="Verdana" panose="020B0604030504040204" pitchFamily="34" charset="0"/>
                <a:cs typeface="Verdana" panose="020B0604030504040204" pitchFamily="34" charset="0"/>
              </a:rPr>
              <a:t>AIMS &amp; OBJECTIVES</a:t>
            </a:r>
          </a:p>
        </p:txBody>
      </p:sp>
      <p:sp>
        <p:nvSpPr>
          <p:cNvPr id="6" name="TextBox 5">
            <a:extLst>
              <a:ext uri="{FF2B5EF4-FFF2-40B4-BE49-F238E27FC236}">
                <a16:creationId xmlns:a16="http://schemas.microsoft.com/office/drawing/2014/main" xmlns="" id="{00AB6D94-4B3F-686F-3918-81E3719FCDF4}"/>
              </a:ext>
            </a:extLst>
          </p:cNvPr>
          <p:cNvSpPr txBox="1"/>
          <p:nvPr/>
        </p:nvSpPr>
        <p:spPr>
          <a:xfrm>
            <a:off x="540000" y="3841562"/>
            <a:ext cx="4464048" cy="307777"/>
          </a:xfrm>
          <a:prstGeom prst="rect">
            <a:avLst/>
          </a:prstGeom>
          <a:solidFill>
            <a:srgbClr val="7B4395"/>
          </a:solidFill>
        </p:spPr>
        <p:txBody>
          <a:bodyPr wrap="square" rtlCol="0">
            <a:spAutoFit/>
          </a:bodyPr>
          <a:lstStyle/>
          <a:p>
            <a:pPr marL="0" indent="0">
              <a:buNone/>
            </a:pPr>
            <a:r>
              <a:rPr lang="en-GB"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CONTEXT</a:t>
            </a:r>
          </a:p>
        </p:txBody>
      </p:sp>
      <p:sp>
        <p:nvSpPr>
          <p:cNvPr id="7" name="Content Placeholder 10">
            <a:extLst>
              <a:ext uri="{FF2B5EF4-FFF2-40B4-BE49-F238E27FC236}">
                <a16:creationId xmlns:a16="http://schemas.microsoft.com/office/drawing/2014/main" xmlns="" id="{1CF2FFCE-2BB9-C19C-CF42-25E07EB70DAF}"/>
              </a:ext>
            </a:extLst>
          </p:cNvPr>
          <p:cNvSpPr txBox="1">
            <a:spLocks/>
          </p:cNvSpPr>
          <p:nvPr/>
        </p:nvSpPr>
        <p:spPr>
          <a:xfrm>
            <a:off x="540000" y="4315912"/>
            <a:ext cx="4464048" cy="1938992"/>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0000" indent="-360000">
              <a:spcBef>
                <a:spcPts val="600"/>
              </a:spcBef>
            </a:pPr>
            <a:r>
              <a:rPr lang="en-GB" sz="1400" dirty="0"/>
              <a:t>Truss bridges are one of the oldest type of modern bridge and were widely used throughout the 19th Century, especially for railway bridges. They are economical to construct because they make efficient use of materials. Initially they were made of timber but gradually iron and steel came to be used.  It is relatively straightforward for engineers to calculate the forces in a truss bridge.</a:t>
            </a:r>
          </a:p>
        </p:txBody>
      </p:sp>
      <p:sp>
        <p:nvSpPr>
          <p:cNvPr id="8" name="Rounded Rectangular Callout 7">
            <a:extLst>
              <a:ext uri="{FF2B5EF4-FFF2-40B4-BE49-F238E27FC236}">
                <a16:creationId xmlns:a16="http://schemas.microsoft.com/office/drawing/2014/main" xmlns="" id="{F9599E27-09AE-278B-6C81-FD3FC6240F31}"/>
              </a:ext>
            </a:extLst>
          </p:cNvPr>
          <p:cNvSpPr/>
          <p:nvPr/>
        </p:nvSpPr>
        <p:spPr>
          <a:xfrm>
            <a:off x="4110426" y="1353591"/>
            <a:ext cx="3053862" cy="2067780"/>
          </a:xfrm>
          <a:prstGeom prst="wedgeRoundRectCallout">
            <a:avLst>
              <a:gd name="adj1" fmla="val -701"/>
              <a:gd name="adj2" fmla="val 73304"/>
              <a:gd name="adj3" fmla="val 16667"/>
            </a:avLst>
          </a:prstGeom>
          <a:solidFill>
            <a:srgbClr val="7B43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72000" rIns="144000" bIns="72000" rtlCol="0" anchor="ctr">
            <a:spAutoFit/>
          </a:bodyPr>
          <a:lstStyle/>
          <a:p>
            <a:r>
              <a:rPr lang="en-GB"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It can be difficult to design beam bridges </a:t>
            </a:r>
            <a:br>
              <a:rPr lang="en-GB"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GB"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that are strong enough </a:t>
            </a:r>
            <a:br>
              <a:rPr lang="en-GB"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GB"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to carry the weight </a:t>
            </a:r>
            <a:br>
              <a:rPr lang="en-GB"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GB"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of railway tracks </a:t>
            </a:r>
            <a:br>
              <a:rPr lang="en-GB"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GB"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and trains so </a:t>
            </a:r>
            <a:br>
              <a:rPr lang="en-GB"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GB"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engineers often use </a:t>
            </a:r>
            <a:br>
              <a:rPr lang="en-GB"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GB"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truss bridges.</a:t>
            </a:r>
          </a:p>
        </p:txBody>
      </p:sp>
      <p:pic>
        <p:nvPicPr>
          <p:cNvPr id="11" name="Picture 10">
            <a:extLst>
              <a:ext uri="{FF2B5EF4-FFF2-40B4-BE49-F238E27FC236}">
                <a16:creationId xmlns:a16="http://schemas.microsoft.com/office/drawing/2014/main" xmlns="" id="{78E03214-DBB1-3119-78E7-4C5D8D6B397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349324" y="873210"/>
            <a:ext cx="3995936" cy="5984790"/>
          </a:xfrm>
          <a:prstGeom prst="rect">
            <a:avLst/>
          </a:prstGeom>
        </p:spPr>
      </p:pic>
    </p:spTree>
    <p:extLst>
      <p:ext uri="{BB962C8B-B14F-4D97-AF65-F5344CB8AC3E}">
        <p14:creationId xmlns:p14="http://schemas.microsoft.com/office/powerpoint/2010/main" val="1334065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10</a:t>
            </a:fld>
            <a:endParaRPr lang="en-GB"/>
          </a:p>
        </p:txBody>
      </p:sp>
      <p:sp>
        <p:nvSpPr>
          <p:cNvPr id="5" name="Title 1">
            <a:extLst>
              <a:ext uri="{FF2B5EF4-FFF2-40B4-BE49-F238E27FC236}">
                <a16:creationId xmlns:a16="http://schemas.microsoft.com/office/drawing/2014/main" xmlns="" id="{6D62AE23-8D12-434E-A743-C55A736EFA3B}"/>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endParaRPr lang="en-GB" sz="2400" b="1" dirty="0">
              <a:solidFill>
                <a:schemeClr val="bg1"/>
              </a:solidFill>
              <a:cs typeface="Verdana" panose="020B0604030504040204" pitchFamily="34" charset="0"/>
            </a:endParaRPr>
          </a:p>
        </p:txBody>
      </p:sp>
      <p:pic>
        <p:nvPicPr>
          <p:cNvPr id="3" name="Picture 2">
            <a:extLst>
              <a:ext uri="{FF2B5EF4-FFF2-40B4-BE49-F238E27FC236}">
                <a16:creationId xmlns:a16="http://schemas.microsoft.com/office/drawing/2014/main" xmlns="" id="{47A7D494-2649-093D-C85C-7CC37130B492}"/>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4" name="Content Placeholder 10">
            <a:extLst>
              <a:ext uri="{FF2B5EF4-FFF2-40B4-BE49-F238E27FC236}">
                <a16:creationId xmlns:a16="http://schemas.microsoft.com/office/drawing/2014/main" xmlns="" id="{57E0481A-3CE0-0222-C165-8F192F548C77}"/>
              </a:ext>
            </a:extLst>
          </p:cNvPr>
          <p:cNvSpPr txBox="1">
            <a:spLocks/>
          </p:cNvSpPr>
          <p:nvPr/>
        </p:nvSpPr>
        <p:spPr>
          <a:xfrm>
            <a:off x="540000" y="1916832"/>
            <a:ext cx="4752080" cy="1033296"/>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ts val="600"/>
              </a:spcBef>
              <a:buNone/>
            </a:pPr>
            <a:r>
              <a:rPr lang="en-GB" sz="2400" b="1" dirty="0">
                <a:cs typeface="Verdana" panose="020B0604030504040204" pitchFamily="34" charset="0"/>
              </a:rPr>
              <a:t>How can you make the square stronger?</a:t>
            </a:r>
          </a:p>
        </p:txBody>
      </p:sp>
      <p:pic>
        <p:nvPicPr>
          <p:cNvPr id="6" name="Picture 5">
            <a:extLst>
              <a:ext uri="{FF2B5EF4-FFF2-40B4-BE49-F238E27FC236}">
                <a16:creationId xmlns:a16="http://schemas.microsoft.com/office/drawing/2014/main" xmlns="" id="{69258F5C-41BC-662C-67E5-25F17B9D92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08340" y="1077248"/>
            <a:ext cx="3779913" cy="5780751"/>
          </a:xfrm>
          <a:prstGeom prst="rect">
            <a:avLst/>
          </a:prstGeom>
        </p:spPr>
      </p:pic>
    </p:spTree>
    <p:extLst>
      <p:ext uri="{BB962C8B-B14F-4D97-AF65-F5344CB8AC3E}">
        <p14:creationId xmlns:p14="http://schemas.microsoft.com/office/powerpoint/2010/main" val="1937074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FA7CB79-2FE6-5E13-3F35-EA0B4A16A1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910" t="12130" r="22877" b="14776"/>
          <a:stretch/>
        </p:blipFill>
        <p:spPr>
          <a:xfrm>
            <a:off x="899592" y="1573445"/>
            <a:ext cx="6910788" cy="2394178"/>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11</a:t>
            </a:fld>
            <a:endParaRPr lang="en-GB"/>
          </a:p>
        </p:txBody>
      </p:sp>
      <p:sp>
        <p:nvSpPr>
          <p:cNvPr id="5" name="Title 1">
            <a:extLst>
              <a:ext uri="{FF2B5EF4-FFF2-40B4-BE49-F238E27FC236}">
                <a16:creationId xmlns:a16="http://schemas.microsoft.com/office/drawing/2014/main" xmlns="" id="{6D62AE23-8D12-434E-A743-C55A736EFA3B}"/>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endParaRPr lang="en-GB" sz="2400" b="1" dirty="0">
              <a:solidFill>
                <a:schemeClr val="bg1"/>
              </a:solidFill>
              <a:cs typeface="Verdana" panose="020B0604030504040204" pitchFamily="34" charset="0"/>
            </a:endParaRPr>
          </a:p>
        </p:txBody>
      </p:sp>
      <p:pic>
        <p:nvPicPr>
          <p:cNvPr id="3" name="Picture 2">
            <a:extLst>
              <a:ext uri="{FF2B5EF4-FFF2-40B4-BE49-F238E27FC236}">
                <a16:creationId xmlns:a16="http://schemas.microsoft.com/office/drawing/2014/main" xmlns="" id="{47A7D494-2649-093D-C85C-7CC37130B492}"/>
              </a:ext>
            </a:extLst>
          </p:cNvPr>
          <p:cNvPicPr>
            <a:picLocks noChangeAspect="1"/>
          </p:cNvPicPr>
          <p:nvPr/>
        </p:nvPicPr>
        <p:blipFill>
          <a:blip r:embed="rId4"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4" name="Content Placeholder 10">
            <a:extLst>
              <a:ext uri="{FF2B5EF4-FFF2-40B4-BE49-F238E27FC236}">
                <a16:creationId xmlns:a16="http://schemas.microsoft.com/office/drawing/2014/main" xmlns="" id="{57E0481A-3CE0-0222-C165-8F192F548C77}"/>
              </a:ext>
            </a:extLst>
          </p:cNvPr>
          <p:cNvSpPr txBox="1">
            <a:spLocks/>
          </p:cNvSpPr>
          <p:nvPr/>
        </p:nvSpPr>
        <p:spPr>
          <a:xfrm>
            <a:off x="2051720" y="4420176"/>
            <a:ext cx="2808312" cy="479298"/>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ts val="600"/>
              </a:spcBef>
              <a:buNone/>
            </a:pPr>
            <a:r>
              <a:rPr lang="en-GB" sz="2400" b="1" dirty="0">
                <a:cs typeface="Verdana" panose="020B0604030504040204" pitchFamily="34" charset="0"/>
              </a:rPr>
              <a:t>Use triangles!</a:t>
            </a:r>
          </a:p>
        </p:txBody>
      </p:sp>
      <p:pic>
        <p:nvPicPr>
          <p:cNvPr id="8" name="Picture 7">
            <a:extLst>
              <a:ext uri="{FF2B5EF4-FFF2-40B4-BE49-F238E27FC236}">
                <a16:creationId xmlns:a16="http://schemas.microsoft.com/office/drawing/2014/main" xmlns="" id="{C4DE8B36-F0C8-E473-9890-33DDFCDD28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4257" r="-3610"/>
          <a:stretch/>
        </p:blipFill>
        <p:spPr>
          <a:xfrm flipH="1">
            <a:off x="5004048" y="2924944"/>
            <a:ext cx="4133946" cy="3528391"/>
          </a:xfrm>
          <a:prstGeom prst="rect">
            <a:avLst/>
          </a:prstGeom>
        </p:spPr>
      </p:pic>
    </p:spTree>
    <p:extLst>
      <p:ext uri="{BB962C8B-B14F-4D97-AF65-F5344CB8AC3E}">
        <p14:creationId xmlns:p14="http://schemas.microsoft.com/office/powerpoint/2010/main" val="1100595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0B9F0E9-19CC-6194-264B-50B05ED4ABC6}"/>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12</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r>
              <a:rPr lang="en-GB" sz="2400" b="1" dirty="0">
                <a:solidFill>
                  <a:schemeClr val="bg1"/>
                </a:solidFill>
                <a:cs typeface="Verdana" panose="020B0604030504040204" pitchFamily="34" charset="0"/>
              </a:rPr>
              <a:t>Exploring Truss Bridges</a:t>
            </a:r>
          </a:p>
        </p:txBody>
      </p:sp>
      <p:pic>
        <p:nvPicPr>
          <p:cNvPr id="6" name="Picture 5">
            <a:extLst>
              <a:ext uri="{FF2B5EF4-FFF2-40B4-BE49-F238E27FC236}">
                <a16:creationId xmlns:a16="http://schemas.microsoft.com/office/drawing/2014/main" xmlns="" id="{980E5D47-34FA-207C-72D0-06597FF9E6F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51306" y="1665287"/>
            <a:ext cx="4335493" cy="2555801"/>
          </a:xfrm>
          <a:prstGeom prst="roundRect">
            <a:avLst>
              <a:gd name="adj" fmla="val 9129"/>
            </a:avLst>
          </a:prstGeom>
        </p:spPr>
      </p:pic>
      <p:sp>
        <p:nvSpPr>
          <p:cNvPr id="10" name="Content Placeholder 2">
            <a:extLst>
              <a:ext uri="{FF2B5EF4-FFF2-40B4-BE49-F238E27FC236}">
                <a16:creationId xmlns:a16="http://schemas.microsoft.com/office/drawing/2014/main" xmlns="" id="{0E141A4D-44F0-A06F-63DF-A36E52CE7200}"/>
              </a:ext>
            </a:extLst>
          </p:cNvPr>
          <p:cNvSpPr txBox="1">
            <a:spLocks/>
          </p:cNvSpPr>
          <p:nvPr/>
        </p:nvSpPr>
        <p:spPr>
          <a:xfrm>
            <a:off x="1259632" y="1665288"/>
            <a:ext cx="2880320" cy="1384995"/>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Build a simple beam bridge using </a:t>
            </a:r>
            <a:r>
              <a:rPr lang="en-GB" sz="1800" dirty="0" err="1"/>
              <a:t>K'Nex</a:t>
            </a:r>
            <a:r>
              <a:rPr lang="en-GB" sz="1800" dirty="0"/>
              <a:t>® using 3 deck slabs, and test it by pushing gently down in the middle.</a:t>
            </a:r>
          </a:p>
        </p:txBody>
      </p:sp>
      <p:pic>
        <p:nvPicPr>
          <p:cNvPr id="11" name="Picture 10">
            <a:extLst>
              <a:ext uri="{FF2B5EF4-FFF2-40B4-BE49-F238E27FC236}">
                <a16:creationId xmlns:a16="http://schemas.microsoft.com/office/drawing/2014/main" xmlns="" id="{B64802C9-CF3F-ABF3-4EE6-033BE2E798E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028"/>
          <a:stretch/>
        </p:blipFill>
        <p:spPr>
          <a:xfrm>
            <a:off x="274148" y="3284983"/>
            <a:ext cx="3649780" cy="3168353"/>
          </a:xfrm>
          <a:prstGeom prst="rect">
            <a:avLst/>
          </a:prstGeom>
        </p:spPr>
      </p:pic>
      <p:grpSp>
        <p:nvGrpSpPr>
          <p:cNvPr id="13" name="Group 12">
            <a:extLst>
              <a:ext uri="{FF2B5EF4-FFF2-40B4-BE49-F238E27FC236}">
                <a16:creationId xmlns:a16="http://schemas.microsoft.com/office/drawing/2014/main" xmlns="" id="{BBDB9BE2-6970-1B91-C341-B1073E40B4E0}"/>
              </a:ext>
            </a:extLst>
          </p:cNvPr>
          <p:cNvGrpSpPr/>
          <p:nvPr/>
        </p:nvGrpSpPr>
        <p:grpSpPr>
          <a:xfrm>
            <a:off x="536309" y="1662445"/>
            <a:ext cx="511969" cy="507505"/>
            <a:chOff x="854099" y="2060847"/>
            <a:chExt cx="511969" cy="507505"/>
          </a:xfrm>
        </p:grpSpPr>
        <p:sp>
          <p:nvSpPr>
            <p:cNvPr id="14" name="Oval 13">
              <a:extLst>
                <a:ext uri="{FF2B5EF4-FFF2-40B4-BE49-F238E27FC236}">
                  <a16:creationId xmlns:a16="http://schemas.microsoft.com/office/drawing/2014/main" xmlns="" id="{B34BF011-9DD4-0BAA-F890-D302A7E2E819}"/>
                </a:ext>
              </a:extLst>
            </p:cNvPr>
            <p:cNvSpPr/>
            <p:nvPr/>
          </p:nvSpPr>
          <p:spPr>
            <a:xfrm>
              <a:off x="857790" y="2060848"/>
              <a:ext cx="504589" cy="504589"/>
            </a:xfrm>
            <a:prstGeom prst="ellipse">
              <a:avLst/>
            </a:prstGeom>
            <a:solidFill>
              <a:srgbClr val="7B4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xmlns="" id="{D22C8ACE-B4A5-56CD-4B81-1AAB745AACA6}"/>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bg1"/>
                  </a:solidFill>
                  <a:cs typeface="Verdana" panose="020B0604030504040204" pitchFamily="34" charset="0"/>
                </a:rPr>
                <a:t>1</a:t>
              </a:r>
            </a:p>
          </p:txBody>
        </p:sp>
      </p:grpSp>
    </p:spTree>
    <p:extLst>
      <p:ext uri="{BB962C8B-B14F-4D97-AF65-F5344CB8AC3E}">
        <p14:creationId xmlns:p14="http://schemas.microsoft.com/office/powerpoint/2010/main" val="3505883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0B9F0E9-19CC-6194-264B-50B05ED4ABC6}"/>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13</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r>
              <a:rPr lang="en-GB" sz="2400" b="1" dirty="0">
                <a:solidFill>
                  <a:schemeClr val="bg1"/>
                </a:solidFill>
                <a:cs typeface="Verdana" panose="020B0604030504040204" pitchFamily="34" charset="0"/>
              </a:rPr>
              <a:t>Exploring Truss Bridges</a:t>
            </a:r>
          </a:p>
        </p:txBody>
      </p:sp>
      <p:pic>
        <p:nvPicPr>
          <p:cNvPr id="6" name="Picture 5">
            <a:extLst>
              <a:ext uri="{FF2B5EF4-FFF2-40B4-BE49-F238E27FC236}">
                <a16:creationId xmlns:a16="http://schemas.microsoft.com/office/drawing/2014/main" xmlns="" id="{980E5D47-34FA-207C-72D0-06597FF9E6F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51306" y="1665287"/>
            <a:ext cx="4335493" cy="2051745"/>
          </a:xfrm>
          <a:prstGeom prst="roundRect">
            <a:avLst>
              <a:gd name="adj" fmla="val 9129"/>
            </a:avLst>
          </a:prstGeom>
        </p:spPr>
      </p:pic>
      <p:sp>
        <p:nvSpPr>
          <p:cNvPr id="10" name="Content Placeholder 2">
            <a:extLst>
              <a:ext uri="{FF2B5EF4-FFF2-40B4-BE49-F238E27FC236}">
                <a16:creationId xmlns:a16="http://schemas.microsoft.com/office/drawing/2014/main" xmlns="" id="{0E141A4D-44F0-A06F-63DF-A36E52CE7200}"/>
              </a:ext>
            </a:extLst>
          </p:cNvPr>
          <p:cNvSpPr txBox="1">
            <a:spLocks/>
          </p:cNvSpPr>
          <p:nvPr/>
        </p:nvSpPr>
        <p:spPr>
          <a:xfrm>
            <a:off x="1259632" y="1665288"/>
            <a:ext cx="2634474" cy="1384995"/>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Extend your beam bridge using 5 deck slabs, and test it by pushing gently down in the middle.</a:t>
            </a:r>
          </a:p>
        </p:txBody>
      </p:sp>
      <p:pic>
        <p:nvPicPr>
          <p:cNvPr id="11" name="Picture 10">
            <a:extLst>
              <a:ext uri="{FF2B5EF4-FFF2-40B4-BE49-F238E27FC236}">
                <a16:creationId xmlns:a16="http://schemas.microsoft.com/office/drawing/2014/main" xmlns="" id="{B64802C9-CF3F-ABF3-4EE6-033BE2E798E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251520" y="3068961"/>
            <a:ext cx="3168352" cy="3384376"/>
          </a:xfrm>
          <a:prstGeom prst="rect">
            <a:avLst/>
          </a:prstGeom>
        </p:spPr>
      </p:pic>
      <p:grpSp>
        <p:nvGrpSpPr>
          <p:cNvPr id="13" name="Group 12">
            <a:extLst>
              <a:ext uri="{FF2B5EF4-FFF2-40B4-BE49-F238E27FC236}">
                <a16:creationId xmlns:a16="http://schemas.microsoft.com/office/drawing/2014/main" xmlns="" id="{BBDB9BE2-6970-1B91-C341-B1073E40B4E0}"/>
              </a:ext>
            </a:extLst>
          </p:cNvPr>
          <p:cNvGrpSpPr/>
          <p:nvPr/>
        </p:nvGrpSpPr>
        <p:grpSpPr>
          <a:xfrm>
            <a:off x="536309" y="1662445"/>
            <a:ext cx="511969" cy="507505"/>
            <a:chOff x="854099" y="2060847"/>
            <a:chExt cx="511969" cy="507505"/>
          </a:xfrm>
        </p:grpSpPr>
        <p:sp>
          <p:nvSpPr>
            <p:cNvPr id="14" name="Oval 13">
              <a:extLst>
                <a:ext uri="{FF2B5EF4-FFF2-40B4-BE49-F238E27FC236}">
                  <a16:creationId xmlns:a16="http://schemas.microsoft.com/office/drawing/2014/main" xmlns="" id="{B34BF011-9DD4-0BAA-F890-D302A7E2E819}"/>
                </a:ext>
              </a:extLst>
            </p:cNvPr>
            <p:cNvSpPr/>
            <p:nvPr/>
          </p:nvSpPr>
          <p:spPr>
            <a:xfrm>
              <a:off x="857790" y="2060848"/>
              <a:ext cx="504589" cy="504589"/>
            </a:xfrm>
            <a:prstGeom prst="ellipse">
              <a:avLst/>
            </a:prstGeom>
            <a:solidFill>
              <a:srgbClr val="7B4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xmlns="" id="{D22C8ACE-B4A5-56CD-4B81-1AAB745AACA6}"/>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bg1"/>
                  </a:solidFill>
                  <a:cs typeface="Verdana" panose="020B0604030504040204" pitchFamily="34" charset="0"/>
                </a:rPr>
                <a:t>2</a:t>
              </a:r>
            </a:p>
          </p:txBody>
        </p:sp>
      </p:grpSp>
      <p:sp>
        <p:nvSpPr>
          <p:cNvPr id="5" name="Rounded Rectangular Callout 4">
            <a:extLst>
              <a:ext uri="{FF2B5EF4-FFF2-40B4-BE49-F238E27FC236}">
                <a16:creationId xmlns:a16="http://schemas.microsoft.com/office/drawing/2014/main" xmlns="" id="{612257DB-A59C-38BE-9C10-D382593C3692}"/>
              </a:ext>
            </a:extLst>
          </p:cNvPr>
          <p:cNvSpPr/>
          <p:nvPr/>
        </p:nvSpPr>
        <p:spPr>
          <a:xfrm>
            <a:off x="2829045" y="3279050"/>
            <a:ext cx="1181654" cy="875964"/>
          </a:xfrm>
          <a:prstGeom prst="wedgeRoundRectCallout">
            <a:avLst>
              <a:gd name="adj1" fmla="val -40336"/>
              <a:gd name="adj2" fmla="val 77123"/>
              <a:gd name="adj3" fmla="val 16667"/>
            </a:avLst>
          </a:prstGeom>
          <a:solidFill>
            <a:srgbClr val="7B43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72000" rIns="144000" bIns="72000" rtlCol="0" anchor="ctr">
            <a:spAutoFit/>
          </a:bodyPr>
          <a:lstStyle/>
          <a:p>
            <a:r>
              <a:rPr lang="en-GB"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What do you notice?</a:t>
            </a:r>
          </a:p>
        </p:txBody>
      </p:sp>
    </p:spTree>
    <p:extLst>
      <p:ext uri="{BB962C8B-B14F-4D97-AF65-F5344CB8AC3E}">
        <p14:creationId xmlns:p14="http://schemas.microsoft.com/office/powerpoint/2010/main" val="640982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0B9F0E9-19CC-6194-264B-50B05ED4ABC6}"/>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14</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r>
              <a:rPr lang="en-GB" sz="2400" b="1" dirty="0">
                <a:solidFill>
                  <a:schemeClr val="bg1"/>
                </a:solidFill>
                <a:cs typeface="Verdana" panose="020B0604030504040204" pitchFamily="34" charset="0"/>
              </a:rPr>
              <a:t>Exploring Truss Bridges</a:t>
            </a:r>
          </a:p>
        </p:txBody>
      </p:sp>
      <p:pic>
        <p:nvPicPr>
          <p:cNvPr id="6" name="Picture 5">
            <a:extLst>
              <a:ext uri="{FF2B5EF4-FFF2-40B4-BE49-F238E27FC236}">
                <a16:creationId xmlns:a16="http://schemas.microsoft.com/office/drawing/2014/main" xmlns="" id="{980E5D47-34FA-207C-72D0-06597FF9E6F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0000" y="1556792"/>
            <a:ext cx="8146800" cy="2772309"/>
          </a:xfrm>
          <a:prstGeom prst="roundRect">
            <a:avLst>
              <a:gd name="adj" fmla="val 9129"/>
            </a:avLst>
          </a:prstGeom>
        </p:spPr>
      </p:pic>
      <p:sp>
        <p:nvSpPr>
          <p:cNvPr id="5" name="Rounded Rectangular Callout 4">
            <a:extLst>
              <a:ext uri="{FF2B5EF4-FFF2-40B4-BE49-F238E27FC236}">
                <a16:creationId xmlns:a16="http://schemas.microsoft.com/office/drawing/2014/main" xmlns="" id="{612257DB-A59C-38BE-9C10-D382593C3692}"/>
              </a:ext>
            </a:extLst>
          </p:cNvPr>
          <p:cNvSpPr/>
          <p:nvPr/>
        </p:nvSpPr>
        <p:spPr>
          <a:xfrm>
            <a:off x="5220072" y="4744044"/>
            <a:ext cx="1800199" cy="1114328"/>
          </a:xfrm>
          <a:prstGeom prst="wedgeRoundRectCallout">
            <a:avLst>
              <a:gd name="adj1" fmla="val -78042"/>
              <a:gd name="adj2" fmla="val -22895"/>
              <a:gd name="adj3" fmla="val 16667"/>
            </a:avLst>
          </a:prstGeom>
          <a:solidFill>
            <a:srgbClr val="7B43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72000" rIns="144000" bIns="72000" rtlCol="0" anchor="ctr">
            <a:spAutoFit/>
          </a:bodyPr>
          <a:lstStyle/>
          <a:p>
            <a:r>
              <a:rPr lang="en-GB"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How can you make the longer bridge stronger?</a:t>
            </a:r>
          </a:p>
        </p:txBody>
      </p:sp>
      <p:pic>
        <p:nvPicPr>
          <p:cNvPr id="7" name="Picture 6">
            <a:extLst>
              <a:ext uri="{FF2B5EF4-FFF2-40B4-BE49-F238E27FC236}">
                <a16:creationId xmlns:a16="http://schemas.microsoft.com/office/drawing/2014/main" xmlns="" id="{19180561-79F8-CF54-F578-69D9CF6747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2051720" y="3409424"/>
            <a:ext cx="3168352" cy="3043911"/>
          </a:xfrm>
          <a:prstGeom prst="rect">
            <a:avLst/>
          </a:prstGeom>
        </p:spPr>
      </p:pic>
    </p:spTree>
    <p:extLst>
      <p:ext uri="{BB962C8B-B14F-4D97-AF65-F5344CB8AC3E}">
        <p14:creationId xmlns:p14="http://schemas.microsoft.com/office/powerpoint/2010/main" val="951658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0B9F0E9-19CC-6194-264B-50B05ED4ABC6}"/>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15</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r>
              <a:rPr lang="en-GB" sz="2400" b="1" dirty="0">
                <a:solidFill>
                  <a:schemeClr val="bg1"/>
                </a:solidFill>
                <a:cs typeface="Verdana" panose="020B0604030504040204" pitchFamily="34" charset="0"/>
              </a:rPr>
              <a:t>Exploring Truss Bridges</a:t>
            </a:r>
          </a:p>
        </p:txBody>
      </p:sp>
      <p:pic>
        <p:nvPicPr>
          <p:cNvPr id="6" name="Picture 5">
            <a:extLst>
              <a:ext uri="{FF2B5EF4-FFF2-40B4-BE49-F238E27FC236}">
                <a16:creationId xmlns:a16="http://schemas.microsoft.com/office/drawing/2014/main" xmlns="" id="{980E5D47-34FA-207C-72D0-06597FF9E6F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0000" y="2025997"/>
            <a:ext cx="8146800" cy="3923283"/>
          </a:xfrm>
          <a:prstGeom prst="roundRect">
            <a:avLst>
              <a:gd name="adj" fmla="val 9129"/>
            </a:avLst>
          </a:prstGeom>
        </p:spPr>
      </p:pic>
      <p:pic>
        <p:nvPicPr>
          <p:cNvPr id="8" name="Picture 7">
            <a:extLst>
              <a:ext uri="{FF2B5EF4-FFF2-40B4-BE49-F238E27FC236}">
                <a16:creationId xmlns:a16="http://schemas.microsoft.com/office/drawing/2014/main" xmlns="" id="{1FBE2D0D-37AD-9DED-A135-C274B06B9F5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028"/>
          <a:stretch/>
        </p:blipFill>
        <p:spPr>
          <a:xfrm flipH="1">
            <a:off x="5872282" y="3613176"/>
            <a:ext cx="3271718" cy="2840160"/>
          </a:xfrm>
          <a:prstGeom prst="rect">
            <a:avLst/>
          </a:prstGeom>
        </p:spPr>
      </p:pic>
      <p:sp>
        <p:nvSpPr>
          <p:cNvPr id="9" name="Content Placeholder 10">
            <a:extLst>
              <a:ext uri="{FF2B5EF4-FFF2-40B4-BE49-F238E27FC236}">
                <a16:creationId xmlns:a16="http://schemas.microsoft.com/office/drawing/2014/main" xmlns="" id="{E42DF3A8-11D8-A1BE-42D4-B447D5795D76}"/>
              </a:ext>
            </a:extLst>
          </p:cNvPr>
          <p:cNvSpPr txBox="1">
            <a:spLocks/>
          </p:cNvSpPr>
          <p:nvPr/>
        </p:nvSpPr>
        <p:spPr>
          <a:xfrm>
            <a:off x="540000" y="1227375"/>
            <a:ext cx="8146800" cy="479298"/>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Bef>
                <a:spcPts val="600"/>
              </a:spcBef>
              <a:buNone/>
            </a:pPr>
            <a:r>
              <a:rPr lang="en-GB" sz="2400" b="1" dirty="0">
                <a:cs typeface="Verdana" panose="020B0604030504040204" pitchFamily="34" charset="0"/>
              </a:rPr>
              <a:t>Triangles!</a:t>
            </a:r>
          </a:p>
        </p:txBody>
      </p:sp>
    </p:spTree>
    <p:extLst>
      <p:ext uri="{BB962C8B-B14F-4D97-AF65-F5344CB8AC3E}">
        <p14:creationId xmlns:p14="http://schemas.microsoft.com/office/powerpoint/2010/main" val="3887828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16</a:t>
            </a:fld>
            <a:endParaRPr lang="en-GB"/>
          </a:p>
        </p:txBody>
      </p:sp>
      <p:sp>
        <p:nvSpPr>
          <p:cNvPr id="5" name="Slide Number Placeholder 1">
            <a:extLst>
              <a:ext uri="{FF2B5EF4-FFF2-40B4-BE49-F238E27FC236}">
                <a16:creationId xmlns:a16="http://schemas.microsoft.com/office/drawing/2014/main" xmlns="" id="{135F4743-7364-20E5-0EBC-B7FA0643AC63}"/>
              </a:ext>
            </a:extLst>
          </p:cNvPr>
          <p:cNvSpPr txBox="1">
            <a:spLocks/>
          </p:cNvSpPr>
          <p:nvPr/>
        </p:nvSpPr>
        <p:spPr>
          <a:xfrm>
            <a:off x="6553200" y="6453336"/>
            <a:ext cx="2133600" cy="404664"/>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85A1DE-E8EE-455B-9C96-9DAFE41B99D9}" type="slidenum">
              <a:rPr lang="en-GB" smtClean="0"/>
              <a:pPr/>
              <a:t>16</a:t>
            </a:fld>
            <a:endParaRPr lang="en-GB"/>
          </a:p>
        </p:txBody>
      </p:sp>
      <p:sp>
        <p:nvSpPr>
          <p:cNvPr id="7" name="Title 1">
            <a:extLst>
              <a:ext uri="{FF2B5EF4-FFF2-40B4-BE49-F238E27FC236}">
                <a16:creationId xmlns:a16="http://schemas.microsoft.com/office/drawing/2014/main" xmlns="" id="{CFC6275C-A28B-1657-1333-07B9369F5985}"/>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bg1"/>
                </a:solidFill>
                <a:cs typeface="Verdana" panose="020B0604030504040204" pitchFamily="34" charset="0"/>
              </a:rPr>
              <a:t>Truss Bridge Terminology</a:t>
            </a:r>
          </a:p>
        </p:txBody>
      </p:sp>
      <p:pic>
        <p:nvPicPr>
          <p:cNvPr id="10" name="Picture 9">
            <a:extLst>
              <a:ext uri="{FF2B5EF4-FFF2-40B4-BE49-F238E27FC236}">
                <a16:creationId xmlns:a16="http://schemas.microsoft.com/office/drawing/2014/main" xmlns="" id="{897DC7B0-FEAF-C690-607A-094A4F607CB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51520" y="188640"/>
            <a:ext cx="1282027" cy="1143658"/>
          </a:xfrm>
          <a:prstGeom prst="rect">
            <a:avLst/>
          </a:prstGeom>
        </p:spPr>
      </p:pic>
      <p:sp>
        <p:nvSpPr>
          <p:cNvPr id="11" name="Title 1">
            <a:extLst>
              <a:ext uri="{FF2B5EF4-FFF2-40B4-BE49-F238E27FC236}">
                <a16:creationId xmlns:a16="http://schemas.microsoft.com/office/drawing/2014/main" xmlns="" id="{BD0206BF-8CF9-155A-B9F0-BF6F639B965B}"/>
              </a:ext>
            </a:extLst>
          </p:cNvPr>
          <p:cNvSpPr txBox="1">
            <a:spLocks/>
          </p:cNvSpPr>
          <p:nvPr/>
        </p:nvSpPr>
        <p:spPr>
          <a:xfrm>
            <a:off x="540000" y="908049"/>
            <a:ext cx="8229600" cy="1143658"/>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600" dirty="0">
                <a:solidFill>
                  <a:schemeClr val="tx1"/>
                </a:solidFill>
                <a:cs typeface="Verdana" panose="020B0604030504040204" pitchFamily="34" charset="0"/>
              </a:rPr>
              <a:t>Label the parts of the bridge using the list of words below</a:t>
            </a:r>
            <a:endParaRPr lang="en-GB" sz="1600" b="1" dirty="0">
              <a:solidFill>
                <a:srgbClr val="F07D16"/>
              </a:solidFill>
              <a:cs typeface="Verdana" panose="020B0604030504040204" pitchFamily="34" charset="0"/>
            </a:endParaRPr>
          </a:p>
        </p:txBody>
      </p:sp>
      <p:pic>
        <p:nvPicPr>
          <p:cNvPr id="12" name="Picture 11">
            <a:extLst>
              <a:ext uri="{FF2B5EF4-FFF2-40B4-BE49-F238E27FC236}">
                <a16:creationId xmlns:a16="http://schemas.microsoft.com/office/drawing/2014/main" xmlns="" id="{C02E8269-18A3-C393-22EA-EDB6AE28D66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99020" y="1957773"/>
            <a:ext cx="7145959" cy="2942453"/>
          </a:xfrm>
          <a:prstGeom prst="rect">
            <a:avLst/>
          </a:prstGeom>
        </p:spPr>
      </p:pic>
      <p:sp>
        <p:nvSpPr>
          <p:cNvPr id="15" name="Content Placeholder 2">
            <a:extLst>
              <a:ext uri="{FF2B5EF4-FFF2-40B4-BE49-F238E27FC236}">
                <a16:creationId xmlns:a16="http://schemas.microsoft.com/office/drawing/2014/main" xmlns="" id="{51A7568C-99D9-654E-76C6-6DAF43FCCFB3}"/>
              </a:ext>
            </a:extLst>
          </p:cNvPr>
          <p:cNvSpPr txBox="1">
            <a:spLocks/>
          </p:cNvSpPr>
          <p:nvPr/>
        </p:nvSpPr>
        <p:spPr>
          <a:xfrm>
            <a:off x="540000" y="5590101"/>
            <a:ext cx="1352438" cy="302955"/>
          </a:xfrm>
          <a:prstGeom prst="roundRect">
            <a:avLst>
              <a:gd name="adj" fmla="val 50000"/>
            </a:avLst>
          </a:prstGeom>
          <a:solidFill>
            <a:srgbClr val="7B4395"/>
          </a:solidFill>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200"/>
              </a:spcBef>
              <a:spcAft>
                <a:spcPts val="1200"/>
              </a:spcAft>
              <a:buNone/>
            </a:pPr>
            <a:r>
              <a:rPr lang="en-GB" sz="1400" b="1" dirty="0">
                <a:solidFill>
                  <a:schemeClr val="bg1"/>
                </a:solidFill>
                <a:cs typeface="Verdana" panose="020B0604030504040204" pitchFamily="34" charset="0"/>
              </a:rPr>
              <a:t>Abutment</a:t>
            </a:r>
          </a:p>
        </p:txBody>
      </p:sp>
      <p:sp>
        <p:nvSpPr>
          <p:cNvPr id="16" name="Content Placeholder 2">
            <a:extLst>
              <a:ext uri="{FF2B5EF4-FFF2-40B4-BE49-F238E27FC236}">
                <a16:creationId xmlns:a16="http://schemas.microsoft.com/office/drawing/2014/main" xmlns="" id="{FA76CA9B-3B8A-DA84-D1D3-9962922961BC}"/>
              </a:ext>
            </a:extLst>
          </p:cNvPr>
          <p:cNvSpPr txBox="1">
            <a:spLocks/>
          </p:cNvSpPr>
          <p:nvPr/>
        </p:nvSpPr>
        <p:spPr>
          <a:xfrm>
            <a:off x="6143705" y="5590101"/>
            <a:ext cx="804744" cy="302955"/>
          </a:xfrm>
          <a:prstGeom prst="roundRect">
            <a:avLst>
              <a:gd name="adj" fmla="val 50000"/>
            </a:avLst>
          </a:prstGeom>
          <a:solidFill>
            <a:srgbClr val="7B4395"/>
          </a:solidFill>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200"/>
              </a:spcBef>
              <a:spcAft>
                <a:spcPts val="1200"/>
              </a:spcAft>
              <a:buNone/>
            </a:pPr>
            <a:r>
              <a:rPr lang="en-GB" sz="1400" b="1" dirty="0">
                <a:solidFill>
                  <a:schemeClr val="bg1"/>
                </a:solidFill>
                <a:cs typeface="Verdana" panose="020B0604030504040204" pitchFamily="34" charset="0"/>
              </a:rPr>
              <a:t>Pier</a:t>
            </a:r>
          </a:p>
        </p:txBody>
      </p:sp>
      <p:sp>
        <p:nvSpPr>
          <p:cNvPr id="17" name="Content Placeholder 2">
            <a:extLst>
              <a:ext uri="{FF2B5EF4-FFF2-40B4-BE49-F238E27FC236}">
                <a16:creationId xmlns:a16="http://schemas.microsoft.com/office/drawing/2014/main" xmlns="" id="{4608447B-677A-81EF-7674-F3169541257C}"/>
              </a:ext>
            </a:extLst>
          </p:cNvPr>
          <p:cNvSpPr txBox="1">
            <a:spLocks/>
          </p:cNvSpPr>
          <p:nvPr/>
        </p:nvSpPr>
        <p:spPr>
          <a:xfrm>
            <a:off x="2743245" y="5590101"/>
            <a:ext cx="804744" cy="302955"/>
          </a:xfrm>
          <a:prstGeom prst="roundRect">
            <a:avLst>
              <a:gd name="adj" fmla="val 50000"/>
            </a:avLst>
          </a:prstGeom>
          <a:solidFill>
            <a:srgbClr val="7B4395"/>
          </a:solidFill>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200"/>
              </a:spcBef>
              <a:spcAft>
                <a:spcPts val="1200"/>
              </a:spcAft>
              <a:buNone/>
            </a:pPr>
            <a:r>
              <a:rPr lang="en-GB" sz="1400" b="1" dirty="0">
                <a:solidFill>
                  <a:schemeClr val="bg1"/>
                </a:solidFill>
                <a:cs typeface="Verdana" panose="020B0604030504040204" pitchFamily="34" charset="0"/>
              </a:rPr>
              <a:t>Span</a:t>
            </a:r>
          </a:p>
        </p:txBody>
      </p:sp>
      <p:sp>
        <p:nvSpPr>
          <p:cNvPr id="18" name="Content Placeholder 2">
            <a:extLst>
              <a:ext uri="{FF2B5EF4-FFF2-40B4-BE49-F238E27FC236}">
                <a16:creationId xmlns:a16="http://schemas.microsoft.com/office/drawing/2014/main" xmlns="" id="{6D2E9E7F-F364-22F8-3768-5722A2109AAF}"/>
              </a:ext>
            </a:extLst>
          </p:cNvPr>
          <p:cNvSpPr txBox="1">
            <a:spLocks/>
          </p:cNvSpPr>
          <p:nvPr/>
        </p:nvSpPr>
        <p:spPr>
          <a:xfrm>
            <a:off x="7799256" y="5590101"/>
            <a:ext cx="804744" cy="302955"/>
          </a:xfrm>
          <a:prstGeom prst="roundRect">
            <a:avLst>
              <a:gd name="adj" fmla="val 50000"/>
            </a:avLst>
          </a:prstGeom>
          <a:solidFill>
            <a:srgbClr val="7B4395"/>
          </a:solidFill>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200"/>
              </a:spcBef>
              <a:spcAft>
                <a:spcPts val="1200"/>
              </a:spcAft>
              <a:buNone/>
            </a:pPr>
            <a:r>
              <a:rPr lang="en-GB" sz="1400" b="1" dirty="0">
                <a:solidFill>
                  <a:schemeClr val="bg1"/>
                </a:solidFill>
                <a:cs typeface="Verdana" panose="020B0604030504040204" pitchFamily="34" charset="0"/>
              </a:rPr>
              <a:t>Deck</a:t>
            </a:r>
          </a:p>
        </p:txBody>
      </p:sp>
      <p:sp>
        <p:nvSpPr>
          <p:cNvPr id="19" name="Content Placeholder 2">
            <a:extLst>
              <a:ext uri="{FF2B5EF4-FFF2-40B4-BE49-F238E27FC236}">
                <a16:creationId xmlns:a16="http://schemas.microsoft.com/office/drawing/2014/main" xmlns="" id="{94B4679D-4ACB-6A3F-D05C-F25FE3AA98A1}"/>
              </a:ext>
            </a:extLst>
          </p:cNvPr>
          <p:cNvSpPr txBox="1">
            <a:spLocks/>
          </p:cNvSpPr>
          <p:nvPr/>
        </p:nvSpPr>
        <p:spPr>
          <a:xfrm>
            <a:off x="4398796" y="5590101"/>
            <a:ext cx="894102" cy="302955"/>
          </a:xfrm>
          <a:prstGeom prst="roundRect">
            <a:avLst>
              <a:gd name="adj" fmla="val 50000"/>
            </a:avLst>
          </a:prstGeom>
          <a:solidFill>
            <a:srgbClr val="7B4395"/>
          </a:solidFill>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200"/>
              </a:spcBef>
              <a:spcAft>
                <a:spcPts val="1200"/>
              </a:spcAft>
              <a:buNone/>
            </a:pPr>
            <a:r>
              <a:rPr lang="en-GB" sz="1400" b="1" dirty="0">
                <a:solidFill>
                  <a:schemeClr val="bg1"/>
                </a:solidFill>
                <a:cs typeface="Verdana" panose="020B0604030504040204" pitchFamily="34" charset="0"/>
              </a:rPr>
              <a:t>Truss</a:t>
            </a:r>
          </a:p>
        </p:txBody>
      </p:sp>
    </p:spTree>
    <p:extLst>
      <p:ext uri="{BB962C8B-B14F-4D97-AF65-F5344CB8AC3E}">
        <p14:creationId xmlns:p14="http://schemas.microsoft.com/office/powerpoint/2010/main" val="35501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17</a:t>
            </a:fld>
            <a:endParaRPr lang="en-GB"/>
          </a:p>
        </p:txBody>
      </p:sp>
      <p:sp>
        <p:nvSpPr>
          <p:cNvPr id="5" name="Slide Number Placeholder 1">
            <a:extLst>
              <a:ext uri="{FF2B5EF4-FFF2-40B4-BE49-F238E27FC236}">
                <a16:creationId xmlns:a16="http://schemas.microsoft.com/office/drawing/2014/main" xmlns="" id="{135F4743-7364-20E5-0EBC-B7FA0643AC63}"/>
              </a:ext>
            </a:extLst>
          </p:cNvPr>
          <p:cNvSpPr txBox="1">
            <a:spLocks/>
          </p:cNvSpPr>
          <p:nvPr/>
        </p:nvSpPr>
        <p:spPr>
          <a:xfrm>
            <a:off x="6553200" y="6453336"/>
            <a:ext cx="2133600" cy="404664"/>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85A1DE-E8EE-455B-9C96-9DAFE41B99D9}" type="slidenum">
              <a:rPr lang="en-GB" smtClean="0"/>
              <a:pPr/>
              <a:t>17</a:t>
            </a:fld>
            <a:endParaRPr lang="en-GB"/>
          </a:p>
        </p:txBody>
      </p:sp>
      <p:sp>
        <p:nvSpPr>
          <p:cNvPr id="7" name="Title 1">
            <a:extLst>
              <a:ext uri="{FF2B5EF4-FFF2-40B4-BE49-F238E27FC236}">
                <a16:creationId xmlns:a16="http://schemas.microsoft.com/office/drawing/2014/main" xmlns="" id="{CFC6275C-A28B-1657-1333-07B9369F5985}"/>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bg1"/>
                </a:solidFill>
                <a:cs typeface="Verdana" panose="020B0604030504040204" pitchFamily="34" charset="0"/>
              </a:rPr>
              <a:t>Truss Bridge Terminology</a:t>
            </a:r>
          </a:p>
        </p:txBody>
      </p:sp>
      <p:pic>
        <p:nvPicPr>
          <p:cNvPr id="10" name="Picture 9">
            <a:extLst>
              <a:ext uri="{FF2B5EF4-FFF2-40B4-BE49-F238E27FC236}">
                <a16:creationId xmlns:a16="http://schemas.microsoft.com/office/drawing/2014/main" xmlns="" id="{897DC7B0-FEAF-C690-607A-094A4F607CB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51520" y="188640"/>
            <a:ext cx="1282027" cy="1143658"/>
          </a:xfrm>
          <a:prstGeom prst="rect">
            <a:avLst/>
          </a:prstGeom>
        </p:spPr>
      </p:pic>
      <p:pic>
        <p:nvPicPr>
          <p:cNvPr id="3" name="Picture 2">
            <a:extLst>
              <a:ext uri="{FF2B5EF4-FFF2-40B4-BE49-F238E27FC236}">
                <a16:creationId xmlns:a16="http://schemas.microsoft.com/office/drawing/2014/main" xmlns="" id="{0AC77727-1F19-7CA2-11DE-8D5CF92D8DD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99020" y="1957773"/>
            <a:ext cx="7145959" cy="2942453"/>
          </a:xfrm>
          <a:prstGeom prst="rect">
            <a:avLst/>
          </a:prstGeom>
        </p:spPr>
      </p:pic>
      <p:pic>
        <p:nvPicPr>
          <p:cNvPr id="4" name="Picture 3">
            <a:extLst>
              <a:ext uri="{FF2B5EF4-FFF2-40B4-BE49-F238E27FC236}">
                <a16:creationId xmlns:a16="http://schemas.microsoft.com/office/drawing/2014/main" xmlns="" id="{11D445B6-0193-F1F6-F4A3-1B9694865C8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6012160" y="3789040"/>
            <a:ext cx="3131840" cy="2664297"/>
          </a:xfrm>
          <a:prstGeom prst="rect">
            <a:avLst/>
          </a:prstGeom>
        </p:spPr>
      </p:pic>
    </p:spTree>
    <p:extLst>
      <p:ext uri="{BB962C8B-B14F-4D97-AF65-F5344CB8AC3E}">
        <p14:creationId xmlns:p14="http://schemas.microsoft.com/office/powerpoint/2010/main" val="1594496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0B9F0E9-19CC-6194-264B-50B05ED4ABC6}"/>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18</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r>
              <a:rPr lang="en-GB" sz="2400" b="1" dirty="0">
                <a:solidFill>
                  <a:schemeClr val="bg1"/>
                </a:solidFill>
                <a:cs typeface="Verdana" panose="020B0604030504040204" pitchFamily="34" charset="0"/>
              </a:rPr>
              <a:t>Types of Truss</a:t>
            </a:r>
          </a:p>
        </p:txBody>
      </p:sp>
      <p:sp>
        <p:nvSpPr>
          <p:cNvPr id="9" name="Content Placeholder 10">
            <a:extLst>
              <a:ext uri="{FF2B5EF4-FFF2-40B4-BE49-F238E27FC236}">
                <a16:creationId xmlns:a16="http://schemas.microsoft.com/office/drawing/2014/main" xmlns="" id="{E42DF3A8-11D8-A1BE-42D4-B447D5795D76}"/>
              </a:ext>
            </a:extLst>
          </p:cNvPr>
          <p:cNvSpPr txBox="1">
            <a:spLocks/>
          </p:cNvSpPr>
          <p:nvPr/>
        </p:nvSpPr>
        <p:spPr>
          <a:xfrm>
            <a:off x="540000" y="1227375"/>
            <a:ext cx="8146800" cy="479298"/>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Bef>
                <a:spcPts val="600"/>
              </a:spcBef>
              <a:buNone/>
            </a:pPr>
            <a:r>
              <a:rPr lang="en-GB" sz="2400" b="1" dirty="0">
                <a:cs typeface="Verdana" panose="020B0604030504040204" pitchFamily="34" charset="0"/>
              </a:rPr>
              <a:t>Warren Truss</a:t>
            </a:r>
          </a:p>
        </p:txBody>
      </p:sp>
      <p:pic>
        <p:nvPicPr>
          <p:cNvPr id="11" name="Picture 10">
            <a:extLst>
              <a:ext uri="{FF2B5EF4-FFF2-40B4-BE49-F238E27FC236}">
                <a16:creationId xmlns:a16="http://schemas.microsoft.com/office/drawing/2014/main" xmlns="" id="{20219905-EC9E-404B-B622-C8B6CEF1C2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46366" y="2967271"/>
            <a:ext cx="6251267" cy="1340779"/>
          </a:xfrm>
          <a:prstGeom prst="rect">
            <a:avLst/>
          </a:prstGeom>
        </p:spPr>
      </p:pic>
      <p:pic>
        <p:nvPicPr>
          <p:cNvPr id="7" name="Picture 6">
            <a:extLst>
              <a:ext uri="{FF2B5EF4-FFF2-40B4-BE49-F238E27FC236}">
                <a16:creationId xmlns:a16="http://schemas.microsoft.com/office/drawing/2014/main" xmlns="" id="{D5FCF4EE-FA84-90E6-A853-E2C92ADAF6D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76520" y="3667899"/>
            <a:ext cx="4663454" cy="2929453"/>
          </a:xfrm>
          <a:prstGeom prst="rect">
            <a:avLst/>
          </a:prstGeom>
        </p:spPr>
      </p:pic>
      <p:sp>
        <p:nvSpPr>
          <p:cNvPr id="12" name="Content Placeholder 2">
            <a:extLst>
              <a:ext uri="{FF2B5EF4-FFF2-40B4-BE49-F238E27FC236}">
                <a16:creationId xmlns:a16="http://schemas.microsoft.com/office/drawing/2014/main" xmlns="" id="{C7352DBE-16B2-97B5-C6CE-35AD46BB53C6}"/>
              </a:ext>
            </a:extLst>
          </p:cNvPr>
          <p:cNvSpPr txBox="1">
            <a:spLocks/>
          </p:cNvSpPr>
          <p:nvPr/>
        </p:nvSpPr>
        <p:spPr>
          <a:xfrm>
            <a:off x="540000" y="1995953"/>
            <a:ext cx="8064000" cy="55399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spcAft>
                <a:spcPts val="1200"/>
              </a:spcAft>
            </a:pPr>
            <a:r>
              <a:rPr lang="en-GB" sz="1800" dirty="0"/>
              <a:t>One of the most common types of truss. Made up of equilateral triangles. Patented in 1848 by its designer James Warren.</a:t>
            </a:r>
          </a:p>
        </p:txBody>
      </p:sp>
    </p:spTree>
    <p:extLst>
      <p:ext uri="{BB962C8B-B14F-4D97-AF65-F5344CB8AC3E}">
        <p14:creationId xmlns:p14="http://schemas.microsoft.com/office/powerpoint/2010/main" val="2381908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0B9F0E9-19CC-6194-264B-50B05ED4ABC6}"/>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19</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r>
              <a:rPr lang="en-GB" sz="2400" b="1" dirty="0">
                <a:solidFill>
                  <a:schemeClr val="bg1"/>
                </a:solidFill>
                <a:cs typeface="Verdana" panose="020B0604030504040204" pitchFamily="34" charset="0"/>
              </a:rPr>
              <a:t>Types of Truss</a:t>
            </a:r>
          </a:p>
        </p:txBody>
      </p:sp>
      <p:sp>
        <p:nvSpPr>
          <p:cNvPr id="9" name="Content Placeholder 10">
            <a:extLst>
              <a:ext uri="{FF2B5EF4-FFF2-40B4-BE49-F238E27FC236}">
                <a16:creationId xmlns:a16="http://schemas.microsoft.com/office/drawing/2014/main" xmlns="" id="{E42DF3A8-11D8-A1BE-42D4-B447D5795D76}"/>
              </a:ext>
            </a:extLst>
          </p:cNvPr>
          <p:cNvSpPr txBox="1">
            <a:spLocks/>
          </p:cNvSpPr>
          <p:nvPr/>
        </p:nvSpPr>
        <p:spPr>
          <a:xfrm>
            <a:off x="540000" y="1227375"/>
            <a:ext cx="8146800" cy="479298"/>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Bef>
                <a:spcPts val="600"/>
              </a:spcBef>
              <a:buNone/>
            </a:pPr>
            <a:r>
              <a:rPr lang="en-GB" sz="2400" b="1" dirty="0">
                <a:cs typeface="Verdana" panose="020B0604030504040204" pitchFamily="34" charset="0"/>
              </a:rPr>
              <a:t>Howe Truss</a:t>
            </a:r>
          </a:p>
        </p:txBody>
      </p:sp>
      <p:pic>
        <p:nvPicPr>
          <p:cNvPr id="11" name="Picture 10">
            <a:extLst>
              <a:ext uri="{FF2B5EF4-FFF2-40B4-BE49-F238E27FC236}">
                <a16:creationId xmlns:a16="http://schemas.microsoft.com/office/drawing/2014/main" xmlns="" id="{20219905-EC9E-404B-B622-C8B6CEF1C2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
          <a:stretch/>
        </p:blipFill>
        <p:spPr>
          <a:xfrm>
            <a:off x="1446366" y="4149080"/>
            <a:ext cx="6251267" cy="1340779"/>
          </a:xfrm>
          <a:prstGeom prst="rect">
            <a:avLst/>
          </a:prstGeom>
        </p:spPr>
      </p:pic>
      <p:sp>
        <p:nvSpPr>
          <p:cNvPr id="12" name="Content Placeholder 2">
            <a:extLst>
              <a:ext uri="{FF2B5EF4-FFF2-40B4-BE49-F238E27FC236}">
                <a16:creationId xmlns:a16="http://schemas.microsoft.com/office/drawing/2014/main" xmlns="" id="{C7352DBE-16B2-97B5-C6CE-35AD46BB53C6}"/>
              </a:ext>
            </a:extLst>
          </p:cNvPr>
          <p:cNvSpPr txBox="1">
            <a:spLocks/>
          </p:cNvSpPr>
          <p:nvPr/>
        </p:nvSpPr>
        <p:spPr>
          <a:xfrm>
            <a:off x="1565399" y="1995953"/>
            <a:ext cx="6013200" cy="1415772"/>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spcAft>
                <a:spcPts val="1200"/>
              </a:spcAft>
            </a:pPr>
            <a:r>
              <a:rPr lang="en-GB" sz="1800" dirty="0"/>
              <a:t>The diagonal members slope up towards the centre and are in compression.</a:t>
            </a:r>
          </a:p>
          <a:p>
            <a:pPr>
              <a:spcBef>
                <a:spcPts val="1200"/>
              </a:spcBef>
              <a:spcAft>
                <a:spcPts val="1200"/>
              </a:spcAft>
            </a:pPr>
            <a:r>
              <a:rPr lang="en-GB" sz="1800" dirty="0"/>
              <a:t>The vertical parts are in tension. Patented in 1840 by millwright William Howe.</a:t>
            </a:r>
          </a:p>
        </p:txBody>
      </p:sp>
    </p:spTree>
    <p:extLst>
      <p:ext uri="{BB962C8B-B14F-4D97-AF65-F5344CB8AC3E}">
        <p14:creationId xmlns:p14="http://schemas.microsoft.com/office/powerpoint/2010/main" val="5764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2138BD71-A349-2D22-5306-D56E7651D0D6}"/>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2</a:t>
            </a:fld>
            <a:endParaRPr lang="en-GB"/>
          </a:p>
        </p:txBody>
      </p:sp>
      <p:pic>
        <p:nvPicPr>
          <p:cNvPr id="4" name="Picture 3">
            <a:extLst>
              <a:ext uri="{FF2B5EF4-FFF2-40B4-BE49-F238E27FC236}">
                <a16:creationId xmlns:a16="http://schemas.microsoft.com/office/drawing/2014/main" xmlns="" id="{4689D11F-ED6F-870A-FEF7-857BDF11A3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376" y="155969"/>
            <a:ext cx="832308" cy="1112792"/>
          </a:xfrm>
          <a:prstGeom prst="rect">
            <a:avLst/>
          </a:prstGeom>
        </p:spPr>
      </p:pic>
      <p:sp>
        <p:nvSpPr>
          <p:cNvPr id="5" name="Title 1">
            <a:extLst>
              <a:ext uri="{FF2B5EF4-FFF2-40B4-BE49-F238E27FC236}">
                <a16:creationId xmlns:a16="http://schemas.microsoft.com/office/drawing/2014/main" xmlns="" id="{6D62AE23-8D12-434E-A743-C55A736EFA3B}"/>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bg1"/>
                </a:solidFill>
                <a:cs typeface="Verdana" panose="020B0604030504040204" pitchFamily="34" charset="0"/>
              </a:rPr>
              <a:t>Something to Try</a:t>
            </a:r>
          </a:p>
        </p:txBody>
      </p:sp>
      <p:sp>
        <p:nvSpPr>
          <p:cNvPr id="9" name="Content Placeholder 10">
            <a:extLst>
              <a:ext uri="{FF2B5EF4-FFF2-40B4-BE49-F238E27FC236}">
                <a16:creationId xmlns:a16="http://schemas.microsoft.com/office/drawing/2014/main" xmlns="" id="{E0877B8B-CF49-036A-4CBF-7A8C5633BEED}"/>
              </a:ext>
            </a:extLst>
          </p:cNvPr>
          <p:cNvSpPr txBox="1">
            <a:spLocks/>
          </p:cNvSpPr>
          <p:nvPr/>
        </p:nvSpPr>
        <p:spPr>
          <a:xfrm>
            <a:off x="540000" y="1916832"/>
            <a:ext cx="4752080" cy="1033296"/>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ts val="600"/>
              </a:spcBef>
              <a:buNone/>
            </a:pPr>
            <a:r>
              <a:rPr lang="en-GB" sz="2400" b="1" dirty="0">
                <a:cs typeface="Verdana" panose="020B0604030504040204" pitchFamily="34" charset="0"/>
              </a:rPr>
              <a:t>What do these structures have in common? </a:t>
            </a:r>
          </a:p>
        </p:txBody>
      </p:sp>
      <p:pic>
        <p:nvPicPr>
          <p:cNvPr id="11" name="Picture 10">
            <a:extLst>
              <a:ext uri="{FF2B5EF4-FFF2-40B4-BE49-F238E27FC236}">
                <a16:creationId xmlns:a16="http://schemas.microsoft.com/office/drawing/2014/main" xmlns="" id="{C1D73E4D-71DA-992A-FFB0-97E2D17A8BB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08340" y="1077248"/>
            <a:ext cx="3779913" cy="5780751"/>
          </a:xfrm>
          <a:prstGeom prst="rect">
            <a:avLst/>
          </a:prstGeom>
        </p:spPr>
      </p:pic>
    </p:spTree>
    <p:extLst>
      <p:ext uri="{BB962C8B-B14F-4D97-AF65-F5344CB8AC3E}">
        <p14:creationId xmlns:p14="http://schemas.microsoft.com/office/powerpoint/2010/main" val="632500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0B9F0E9-19CC-6194-264B-50B05ED4ABC6}"/>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20</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r>
              <a:rPr lang="en-GB" sz="2400" b="1" dirty="0">
                <a:solidFill>
                  <a:schemeClr val="bg1"/>
                </a:solidFill>
                <a:cs typeface="Verdana" panose="020B0604030504040204" pitchFamily="34" charset="0"/>
              </a:rPr>
              <a:t>Types of Truss</a:t>
            </a:r>
          </a:p>
        </p:txBody>
      </p:sp>
      <p:sp>
        <p:nvSpPr>
          <p:cNvPr id="9" name="Content Placeholder 10">
            <a:extLst>
              <a:ext uri="{FF2B5EF4-FFF2-40B4-BE49-F238E27FC236}">
                <a16:creationId xmlns:a16="http://schemas.microsoft.com/office/drawing/2014/main" xmlns="" id="{E42DF3A8-11D8-A1BE-42D4-B447D5795D76}"/>
              </a:ext>
            </a:extLst>
          </p:cNvPr>
          <p:cNvSpPr txBox="1">
            <a:spLocks/>
          </p:cNvSpPr>
          <p:nvPr/>
        </p:nvSpPr>
        <p:spPr>
          <a:xfrm>
            <a:off x="540000" y="1227375"/>
            <a:ext cx="8146800" cy="479298"/>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Bef>
                <a:spcPts val="600"/>
              </a:spcBef>
              <a:buNone/>
            </a:pPr>
            <a:r>
              <a:rPr lang="en-GB" sz="2400" b="1" dirty="0">
                <a:cs typeface="Verdana" panose="020B0604030504040204" pitchFamily="34" charset="0"/>
              </a:rPr>
              <a:t>Pratt Truss</a:t>
            </a:r>
          </a:p>
        </p:txBody>
      </p:sp>
      <p:pic>
        <p:nvPicPr>
          <p:cNvPr id="11" name="Picture 10">
            <a:extLst>
              <a:ext uri="{FF2B5EF4-FFF2-40B4-BE49-F238E27FC236}">
                <a16:creationId xmlns:a16="http://schemas.microsoft.com/office/drawing/2014/main" xmlns="" id="{20219905-EC9E-404B-B622-C8B6CEF1C2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71"/>
          <a:stretch/>
        </p:blipFill>
        <p:spPr>
          <a:xfrm>
            <a:off x="1446366" y="4539139"/>
            <a:ext cx="6251267" cy="1340779"/>
          </a:xfrm>
          <a:prstGeom prst="rect">
            <a:avLst/>
          </a:prstGeom>
        </p:spPr>
      </p:pic>
      <p:sp>
        <p:nvSpPr>
          <p:cNvPr id="12" name="Content Placeholder 2">
            <a:extLst>
              <a:ext uri="{FF2B5EF4-FFF2-40B4-BE49-F238E27FC236}">
                <a16:creationId xmlns:a16="http://schemas.microsoft.com/office/drawing/2014/main" xmlns="" id="{C7352DBE-16B2-97B5-C6CE-35AD46BB53C6}"/>
              </a:ext>
            </a:extLst>
          </p:cNvPr>
          <p:cNvSpPr txBox="1">
            <a:spLocks/>
          </p:cNvSpPr>
          <p:nvPr/>
        </p:nvSpPr>
        <p:spPr>
          <a:xfrm>
            <a:off x="1565399" y="1995953"/>
            <a:ext cx="6013200" cy="1969770"/>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spcAft>
                <a:spcPts val="1200"/>
              </a:spcAft>
            </a:pPr>
            <a:r>
              <a:rPr lang="en-GB" sz="1800" dirty="0"/>
              <a:t>The opposite of a Howe Truss. The diagonal members slope down towards the centre. </a:t>
            </a:r>
            <a:br>
              <a:rPr lang="en-GB" sz="1800" dirty="0"/>
            </a:br>
            <a:r>
              <a:rPr lang="en-GB" sz="1800" dirty="0"/>
              <a:t>The vertical parts are in compression. </a:t>
            </a:r>
          </a:p>
          <a:p>
            <a:pPr>
              <a:spcBef>
                <a:spcPts val="1200"/>
              </a:spcBef>
              <a:spcAft>
                <a:spcPts val="1200"/>
              </a:spcAft>
            </a:pPr>
            <a:r>
              <a:rPr lang="en-GB" sz="1800" dirty="0"/>
              <a:t>This type of truss can be used for spans up to about 75 metres and is very common in the US. Patented in 1844 by Thomas and Caleb Pratt.</a:t>
            </a:r>
          </a:p>
        </p:txBody>
      </p:sp>
    </p:spTree>
    <p:extLst>
      <p:ext uri="{BB962C8B-B14F-4D97-AF65-F5344CB8AC3E}">
        <p14:creationId xmlns:p14="http://schemas.microsoft.com/office/powerpoint/2010/main" val="1930663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0B9F0E9-19CC-6194-264B-50B05ED4ABC6}"/>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21</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r>
              <a:rPr lang="en-GB" sz="2400" b="1" dirty="0">
                <a:solidFill>
                  <a:schemeClr val="bg1"/>
                </a:solidFill>
                <a:cs typeface="Verdana" panose="020B0604030504040204" pitchFamily="34" charset="0"/>
              </a:rPr>
              <a:t>Types of Truss</a:t>
            </a:r>
          </a:p>
        </p:txBody>
      </p:sp>
      <p:sp>
        <p:nvSpPr>
          <p:cNvPr id="9" name="Content Placeholder 10">
            <a:extLst>
              <a:ext uri="{FF2B5EF4-FFF2-40B4-BE49-F238E27FC236}">
                <a16:creationId xmlns:a16="http://schemas.microsoft.com/office/drawing/2014/main" xmlns="" id="{E42DF3A8-11D8-A1BE-42D4-B447D5795D76}"/>
              </a:ext>
            </a:extLst>
          </p:cNvPr>
          <p:cNvSpPr txBox="1">
            <a:spLocks/>
          </p:cNvSpPr>
          <p:nvPr/>
        </p:nvSpPr>
        <p:spPr>
          <a:xfrm>
            <a:off x="540000" y="1227375"/>
            <a:ext cx="8146800" cy="479298"/>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Bef>
                <a:spcPts val="600"/>
              </a:spcBef>
              <a:buNone/>
            </a:pPr>
            <a:r>
              <a:rPr lang="en-GB" sz="2400" b="1" dirty="0">
                <a:cs typeface="Verdana" panose="020B0604030504040204" pitchFamily="34" charset="0"/>
              </a:rPr>
              <a:t>Baltimore Truss</a:t>
            </a:r>
          </a:p>
        </p:txBody>
      </p:sp>
      <p:pic>
        <p:nvPicPr>
          <p:cNvPr id="11" name="Picture 10">
            <a:extLst>
              <a:ext uri="{FF2B5EF4-FFF2-40B4-BE49-F238E27FC236}">
                <a16:creationId xmlns:a16="http://schemas.microsoft.com/office/drawing/2014/main" xmlns="" id="{20219905-EC9E-404B-B622-C8B6CEF1C2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
          <a:stretch/>
        </p:blipFill>
        <p:spPr>
          <a:xfrm>
            <a:off x="1446366" y="4539139"/>
            <a:ext cx="6251267" cy="1340779"/>
          </a:xfrm>
          <a:prstGeom prst="rect">
            <a:avLst/>
          </a:prstGeom>
        </p:spPr>
      </p:pic>
      <p:sp>
        <p:nvSpPr>
          <p:cNvPr id="12" name="Content Placeholder 2">
            <a:extLst>
              <a:ext uri="{FF2B5EF4-FFF2-40B4-BE49-F238E27FC236}">
                <a16:creationId xmlns:a16="http://schemas.microsoft.com/office/drawing/2014/main" xmlns="" id="{C7352DBE-16B2-97B5-C6CE-35AD46BB53C6}"/>
              </a:ext>
            </a:extLst>
          </p:cNvPr>
          <p:cNvSpPr txBox="1">
            <a:spLocks/>
          </p:cNvSpPr>
          <p:nvPr/>
        </p:nvSpPr>
        <p:spPr>
          <a:xfrm>
            <a:off x="1565399" y="1995953"/>
            <a:ext cx="6013200" cy="1969770"/>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spcAft>
                <a:spcPts val="1200"/>
              </a:spcAft>
            </a:pPr>
            <a:r>
              <a:rPr lang="en-GB" sz="1800" dirty="0"/>
              <a:t>This is based on the Pratt Truss but with additional bracing in the lower section of the truss to make it stronger. </a:t>
            </a:r>
          </a:p>
          <a:p>
            <a:pPr>
              <a:spcBef>
                <a:spcPts val="1200"/>
              </a:spcBef>
              <a:spcAft>
                <a:spcPts val="1200"/>
              </a:spcAft>
            </a:pPr>
            <a:r>
              <a:rPr lang="en-GB" sz="1800" dirty="0"/>
              <a:t>This type of truss was developed in the 1870s and is mainly used for train bridges which need to be very strong.</a:t>
            </a:r>
          </a:p>
        </p:txBody>
      </p:sp>
    </p:spTree>
    <p:extLst>
      <p:ext uri="{BB962C8B-B14F-4D97-AF65-F5344CB8AC3E}">
        <p14:creationId xmlns:p14="http://schemas.microsoft.com/office/powerpoint/2010/main" val="901821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0B9F0E9-19CC-6194-264B-50B05ED4ABC6}"/>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22</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r>
              <a:rPr lang="en-GB" sz="2400" b="1" dirty="0">
                <a:solidFill>
                  <a:schemeClr val="bg1"/>
                </a:solidFill>
                <a:cs typeface="Verdana" panose="020B0604030504040204" pitchFamily="34" charset="0"/>
              </a:rPr>
              <a:t>Types of Truss</a:t>
            </a:r>
          </a:p>
        </p:txBody>
      </p:sp>
      <p:sp>
        <p:nvSpPr>
          <p:cNvPr id="9" name="Content Placeholder 10">
            <a:extLst>
              <a:ext uri="{FF2B5EF4-FFF2-40B4-BE49-F238E27FC236}">
                <a16:creationId xmlns:a16="http://schemas.microsoft.com/office/drawing/2014/main" xmlns="" id="{E42DF3A8-11D8-A1BE-42D4-B447D5795D76}"/>
              </a:ext>
            </a:extLst>
          </p:cNvPr>
          <p:cNvSpPr txBox="1">
            <a:spLocks/>
          </p:cNvSpPr>
          <p:nvPr/>
        </p:nvSpPr>
        <p:spPr>
          <a:xfrm>
            <a:off x="540000" y="1227375"/>
            <a:ext cx="8146800" cy="479298"/>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Bef>
                <a:spcPts val="600"/>
              </a:spcBef>
              <a:buNone/>
            </a:pPr>
            <a:r>
              <a:rPr lang="en-GB" sz="2400" b="1" dirty="0">
                <a:cs typeface="Verdana" panose="020B0604030504040204" pitchFamily="34" charset="0"/>
              </a:rPr>
              <a:t>Bowstring Truss</a:t>
            </a:r>
          </a:p>
        </p:txBody>
      </p:sp>
      <p:pic>
        <p:nvPicPr>
          <p:cNvPr id="11" name="Picture 10">
            <a:extLst>
              <a:ext uri="{FF2B5EF4-FFF2-40B4-BE49-F238E27FC236}">
                <a16:creationId xmlns:a16="http://schemas.microsoft.com/office/drawing/2014/main" xmlns="" id="{20219905-EC9E-404B-B622-C8B6CEF1C2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71"/>
          <a:stretch/>
        </p:blipFill>
        <p:spPr>
          <a:xfrm>
            <a:off x="1446366" y="4221089"/>
            <a:ext cx="6251267" cy="1658830"/>
          </a:xfrm>
          <a:prstGeom prst="rect">
            <a:avLst/>
          </a:prstGeom>
        </p:spPr>
      </p:pic>
      <p:sp>
        <p:nvSpPr>
          <p:cNvPr id="12" name="Content Placeholder 2">
            <a:extLst>
              <a:ext uri="{FF2B5EF4-FFF2-40B4-BE49-F238E27FC236}">
                <a16:creationId xmlns:a16="http://schemas.microsoft.com/office/drawing/2014/main" xmlns="" id="{C7352DBE-16B2-97B5-C6CE-35AD46BB53C6}"/>
              </a:ext>
            </a:extLst>
          </p:cNvPr>
          <p:cNvSpPr txBox="1">
            <a:spLocks/>
          </p:cNvSpPr>
          <p:nvPr/>
        </p:nvSpPr>
        <p:spPr>
          <a:xfrm>
            <a:off x="1565399" y="1995953"/>
            <a:ext cx="6013200" cy="1692771"/>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spcAft>
                <a:spcPts val="1200"/>
              </a:spcAft>
            </a:pPr>
            <a:r>
              <a:rPr lang="en-GB" sz="1800" dirty="0"/>
              <a:t>This is the form of truss used on Rochester </a:t>
            </a:r>
            <a:br>
              <a:rPr lang="en-GB" sz="1800" dirty="0"/>
            </a:br>
            <a:r>
              <a:rPr lang="en-GB" sz="1800" dirty="0"/>
              <a:t>Old Bridge. Although it is a similar shape to an arch bridge it doesn’t work in the same way. </a:t>
            </a:r>
          </a:p>
          <a:p>
            <a:pPr>
              <a:spcBef>
                <a:spcPts val="1200"/>
              </a:spcBef>
              <a:spcAft>
                <a:spcPts val="1200"/>
              </a:spcAft>
            </a:pPr>
            <a:r>
              <a:rPr lang="en-GB" sz="1800" dirty="0"/>
              <a:t>See the similarities with the Pratt Truss. Patented in 1841 by Squire Whipple.</a:t>
            </a:r>
          </a:p>
        </p:txBody>
      </p:sp>
    </p:spTree>
    <p:extLst>
      <p:ext uri="{BB962C8B-B14F-4D97-AF65-F5344CB8AC3E}">
        <p14:creationId xmlns:p14="http://schemas.microsoft.com/office/powerpoint/2010/main" val="703633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0B9F0E9-19CC-6194-264B-50B05ED4ABC6}"/>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23</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r>
              <a:rPr lang="en-GB" sz="2400" b="1" dirty="0">
                <a:solidFill>
                  <a:schemeClr val="bg1"/>
                </a:solidFill>
                <a:cs typeface="Verdana" panose="020B0604030504040204" pitchFamily="34" charset="0"/>
              </a:rPr>
              <a:t>Types of Truss</a:t>
            </a:r>
          </a:p>
        </p:txBody>
      </p:sp>
      <p:sp>
        <p:nvSpPr>
          <p:cNvPr id="9" name="Content Placeholder 10">
            <a:extLst>
              <a:ext uri="{FF2B5EF4-FFF2-40B4-BE49-F238E27FC236}">
                <a16:creationId xmlns:a16="http://schemas.microsoft.com/office/drawing/2014/main" xmlns="" id="{E42DF3A8-11D8-A1BE-42D4-B447D5795D76}"/>
              </a:ext>
            </a:extLst>
          </p:cNvPr>
          <p:cNvSpPr txBox="1">
            <a:spLocks/>
          </p:cNvSpPr>
          <p:nvPr/>
        </p:nvSpPr>
        <p:spPr>
          <a:xfrm>
            <a:off x="540000" y="1227375"/>
            <a:ext cx="8146800" cy="479298"/>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Bef>
                <a:spcPts val="600"/>
              </a:spcBef>
              <a:buNone/>
            </a:pPr>
            <a:r>
              <a:rPr lang="en-GB" sz="2400" b="1" dirty="0">
                <a:cs typeface="Verdana" panose="020B0604030504040204" pitchFamily="34" charset="0"/>
              </a:rPr>
              <a:t>Lenticular Truss</a:t>
            </a:r>
          </a:p>
        </p:txBody>
      </p:sp>
      <p:pic>
        <p:nvPicPr>
          <p:cNvPr id="11" name="Picture 10">
            <a:extLst>
              <a:ext uri="{FF2B5EF4-FFF2-40B4-BE49-F238E27FC236}">
                <a16:creationId xmlns:a16="http://schemas.microsoft.com/office/drawing/2014/main" xmlns="" id="{20219905-EC9E-404B-B622-C8B6CEF1C2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 b="-2714"/>
          <a:stretch/>
        </p:blipFill>
        <p:spPr>
          <a:xfrm>
            <a:off x="1446366" y="3659380"/>
            <a:ext cx="6251267" cy="2450919"/>
          </a:xfrm>
          <a:prstGeom prst="rect">
            <a:avLst/>
          </a:prstGeom>
        </p:spPr>
      </p:pic>
      <p:sp>
        <p:nvSpPr>
          <p:cNvPr id="12" name="Content Placeholder 2">
            <a:extLst>
              <a:ext uri="{FF2B5EF4-FFF2-40B4-BE49-F238E27FC236}">
                <a16:creationId xmlns:a16="http://schemas.microsoft.com/office/drawing/2014/main" xmlns="" id="{C7352DBE-16B2-97B5-C6CE-35AD46BB53C6}"/>
              </a:ext>
            </a:extLst>
          </p:cNvPr>
          <p:cNvSpPr txBox="1">
            <a:spLocks/>
          </p:cNvSpPr>
          <p:nvPr/>
        </p:nvSpPr>
        <p:spPr>
          <a:xfrm>
            <a:off x="540000" y="1995953"/>
            <a:ext cx="8146800" cy="1692771"/>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spcAft>
                <a:spcPts val="1200"/>
              </a:spcAft>
            </a:pPr>
            <a:r>
              <a:rPr lang="en-GB" sz="1800" dirty="0"/>
              <a:t>The name of this bridge comes from its shape which is like a lens you might find in a telescope or the human eye. </a:t>
            </a:r>
          </a:p>
          <a:p>
            <a:pPr>
              <a:spcBef>
                <a:spcPts val="1200"/>
              </a:spcBef>
              <a:spcAft>
                <a:spcPts val="1200"/>
              </a:spcAft>
            </a:pPr>
            <a:r>
              <a:rPr lang="en-GB" sz="1800" dirty="0"/>
              <a:t>The most famous lenticular truss bridge is the Royal Albert Bridge near Plymouth which was designed by Isambard Kingdom Brunel and opened in 1859.</a:t>
            </a:r>
          </a:p>
        </p:txBody>
      </p:sp>
    </p:spTree>
    <p:extLst>
      <p:ext uri="{BB962C8B-B14F-4D97-AF65-F5344CB8AC3E}">
        <p14:creationId xmlns:p14="http://schemas.microsoft.com/office/powerpoint/2010/main" val="3552541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0B9F0E9-19CC-6194-264B-50B05ED4ABC6}"/>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24</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r>
              <a:rPr lang="en-GB" sz="2400" b="1" dirty="0">
                <a:solidFill>
                  <a:schemeClr val="bg1"/>
                </a:solidFill>
                <a:cs typeface="Verdana" panose="020B0604030504040204" pitchFamily="34" charset="0"/>
              </a:rPr>
              <a:t>What is this Truss?</a:t>
            </a:r>
          </a:p>
        </p:txBody>
      </p:sp>
      <p:pic>
        <p:nvPicPr>
          <p:cNvPr id="6" name="Picture 5">
            <a:extLst>
              <a:ext uri="{FF2B5EF4-FFF2-40B4-BE49-F238E27FC236}">
                <a16:creationId xmlns:a16="http://schemas.microsoft.com/office/drawing/2014/main" xmlns="" id="{980E5D47-34FA-207C-72D0-06597FF9E6F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36309" y="1340768"/>
            <a:ext cx="3099587" cy="2160240"/>
          </a:xfrm>
          <a:prstGeom prst="roundRect">
            <a:avLst>
              <a:gd name="adj" fmla="val 9129"/>
            </a:avLst>
          </a:prstGeom>
        </p:spPr>
      </p:pic>
      <p:grpSp>
        <p:nvGrpSpPr>
          <p:cNvPr id="13" name="Group 12">
            <a:extLst>
              <a:ext uri="{FF2B5EF4-FFF2-40B4-BE49-F238E27FC236}">
                <a16:creationId xmlns:a16="http://schemas.microsoft.com/office/drawing/2014/main" xmlns="" id="{BBDB9BE2-6970-1B91-C341-B1073E40B4E0}"/>
              </a:ext>
            </a:extLst>
          </p:cNvPr>
          <p:cNvGrpSpPr/>
          <p:nvPr/>
        </p:nvGrpSpPr>
        <p:grpSpPr>
          <a:xfrm>
            <a:off x="683568" y="1481515"/>
            <a:ext cx="463960" cy="459915"/>
            <a:chOff x="854099" y="2060847"/>
            <a:chExt cx="511969" cy="507505"/>
          </a:xfrm>
        </p:grpSpPr>
        <p:sp>
          <p:nvSpPr>
            <p:cNvPr id="14" name="Oval 13">
              <a:extLst>
                <a:ext uri="{FF2B5EF4-FFF2-40B4-BE49-F238E27FC236}">
                  <a16:creationId xmlns:a16="http://schemas.microsoft.com/office/drawing/2014/main" xmlns="" id="{B34BF011-9DD4-0BAA-F890-D302A7E2E819}"/>
                </a:ext>
              </a:extLst>
            </p:cNvPr>
            <p:cNvSpPr/>
            <p:nvPr/>
          </p:nvSpPr>
          <p:spPr>
            <a:xfrm>
              <a:off x="857790" y="2060848"/>
              <a:ext cx="504589" cy="504589"/>
            </a:xfrm>
            <a:prstGeom prst="ellipse">
              <a:avLst/>
            </a:prstGeom>
            <a:solidFill>
              <a:srgbClr val="7B4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xmlns="" id="{D22C8ACE-B4A5-56CD-4B81-1AAB745AACA6}"/>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bg1"/>
                  </a:solidFill>
                  <a:cs typeface="Verdana" panose="020B0604030504040204" pitchFamily="34" charset="0"/>
                </a:rPr>
                <a:t>A</a:t>
              </a:r>
            </a:p>
          </p:txBody>
        </p:sp>
      </p:grpSp>
      <p:sp>
        <p:nvSpPr>
          <p:cNvPr id="5" name="Content Placeholder 10">
            <a:extLst>
              <a:ext uri="{FF2B5EF4-FFF2-40B4-BE49-F238E27FC236}">
                <a16:creationId xmlns:a16="http://schemas.microsoft.com/office/drawing/2014/main" xmlns="" id="{128DC188-8A6F-E2DD-A92D-BA6B0C944394}"/>
              </a:ext>
            </a:extLst>
          </p:cNvPr>
          <p:cNvSpPr txBox="1">
            <a:spLocks/>
          </p:cNvSpPr>
          <p:nvPr/>
        </p:nvSpPr>
        <p:spPr>
          <a:xfrm>
            <a:off x="683569" y="3281387"/>
            <a:ext cx="2808312" cy="123111"/>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pPr>
            <a:r>
              <a:rPr lang="en-GB" sz="800" dirty="0">
                <a:solidFill>
                  <a:schemeClr val="bg1"/>
                </a:solidFill>
              </a:rPr>
              <a:t>Photo courtesy of Wikipedia</a:t>
            </a:r>
          </a:p>
        </p:txBody>
      </p:sp>
      <p:sp>
        <p:nvSpPr>
          <p:cNvPr id="7" name="Content Placeholder 10">
            <a:extLst>
              <a:ext uri="{FF2B5EF4-FFF2-40B4-BE49-F238E27FC236}">
                <a16:creationId xmlns:a16="http://schemas.microsoft.com/office/drawing/2014/main" xmlns="" id="{443A2806-7568-D2FE-5FBD-E3B792790CCD}"/>
              </a:ext>
            </a:extLst>
          </p:cNvPr>
          <p:cNvSpPr txBox="1">
            <a:spLocks/>
          </p:cNvSpPr>
          <p:nvPr/>
        </p:nvSpPr>
        <p:spPr>
          <a:xfrm>
            <a:off x="683569" y="3588046"/>
            <a:ext cx="2808312" cy="184666"/>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buNone/>
            </a:pPr>
            <a:r>
              <a:rPr lang="en-GB" sz="1200" dirty="0">
                <a:solidFill>
                  <a:schemeClr val="tx1"/>
                </a:solidFill>
              </a:rPr>
              <a:t>Ontario, Canada</a:t>
            </a:r>
          </a:p>
        </p:txBody>
      </p:sp>
      <p:pic>
        <p:nvPicPr>
          <p:cNvPr id="8" name="Picture 7">
            <a:extLst>
              <a:ext uri="{FF2B5EF4-FFF2-40B4-BE49-F238E27FC236}">
                <a16:creationId xmlns:a16="http://schemas.microsoft.com/office/drawing/2014/main" xmlns="" id="{3B417815-33F2-6258-C816-426006E2210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514709" y="1340768"/>
            <a:ext cx="3099587" cy="2160240"/>
          </a:xfrm>
          <a:prstGeom prst="roundRect">
            <a:avLst>
              <a:gd name="adj" fmla="val 9129"/>
            </a:avLst>
          </a:prstGeom>
        </p:spPr>
      </p:pic>
      <p:sp>
        <p:nvSpPr>
          <p:cNvPr id="17" name="Content Placeholder 10">
            <a:extLst>
              <a:ext uri="{FF2B5EF4-FFF2-40B4-BE49-F238E27FC236}">
                <a16:creationId xmlns:a16="http://schemas.microsoft.com/office/drawing/2014/main" xmlns="" id="{14CA261E-EAA2-F882-F5A3-2BF052D13B43}"/>
              </a:ext>
            </a:extLst>
          </p:cNvPr>
          <p:cNvSpPr txBox="1">
            <a:spLocks/>
          </p:cNvSpPr>
          <p:nvPr/>
        </p:nvSpPr>
        <p:spPr>
          <a:xfrm>
            <a:off x="5661969" y="3281387"/>
            <a:ext cx="2808312" cy="123111"/>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ts val="600"/>
              </a:spcBef>
              <a:buNone/>
            </a:pPr>
            <a:r>
              <a:rPr lang="en-GB" sz="800" dirty="0">
                <a:solidFill>
                  <a:schemeClr val="bg1"/>
                </a:solidFill>
              </a:rPr>
              <a:t>Photo courtesy of Wikipedia</a:t>
            </a:r>
          </a:p>
        </p:txBody>
      </p:sp>
      <p:sp>
        <p:nvSpPr>
          <p:cNvPr id="18" name="Content Placeholder 10">
            <a:extLst>
              <a:ext uri="{FF2B5EF4-FFF2-40B4-BE49-F238E27FC236}">
                <a16:creationId xmlns:a16="http://schemas.microsoft.com/office/drawing/2014/main" xmlns="" id="{A376F249-B123-2E5F-70FA-B16731D33442}"/>
              </a:ext>
            </a:extLst>
          </p:cNvPr>
          <p:cNvSpPr txBox="1">
            <a:spLocks/>
          </p:cNvSpPr>
          <p:nvPr/>
        </p:nvSpPr>
        <p:spPr>
          <a:xfrm>
            <a:off x="5661969" y="3588046"/>
            <a:ext cx="2808312" cy="184666"/>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buNone/>
            </a:pPr>
            <a:r>
              <a:rPr lang="en-GB" sz="1200" dirty="0">
                <a:solidFill>
                  <a:schemeClr val="tx1"/>
                </a:solidFill>
              </a:rPr>
              <a:t>Massachusetts, USA</a:t>
            </a:r>
          </a:p>
        </p:txBody>
      </p:sp>
      <p:pic>
        <p:nvPicPr>
          <p:cNvPr id="19" name="Picture 18">
            <a:extLst>
              <a:ext uri="{FF2B5EF4-FFF2-40B4-BE49-F238E27FC236}">
                <a16:creationId xmlns:a16="http://schemas.microsoft.com/office/drawing/2014/main" xmlns="" id="{3AD1C8CB-4751-4342-E049-8AACD89823BC}"/>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36309" y="3870608"/>
            <a:ext cx="3099587" cy="2160240"/>
          </a:xfrm>
          <a:prstGeom prst="roundRect">
            <a:avLst>
              <a:gd name="adj" fmla="val 9129"/>
            </a:avLst>
          </a:prstGeom>
        </p:spPr>
      </p:pic>
      <p:grpSp>
        <p:nvGrpSpPr>
          <p:cNvPr id="20" name="Group 19">
            <a:extLst>
              <a:ext uri="{FF2B5EF4-FFF2-40B4-BE49-F238E27FC236}">
                <a16:creationId xmlns:a16="http://schemas.microsoft.com/office/drawing/2014/main" xmlns="" id="{2C83075C-8021-D076-0977-0EDFA1F0F8E9}"/>
              </a:ext>
            </a:extLst>
          </p:cNvPr>
          <p:cNvGrpSpPr/>
          <p:nvPr/>
        </p:nvGrpSpPr>
        <p:grpSpPr>
          <a:xfrm>
            <a:off x="683568" y="4011355"/>
            <a:ext cx="463960" cy="459915"/>
            <a:chOff x="854099" y="2060847"/>
            <a:chExt cx="511969" cy="507505"/>
          </a:xfrm>
        </p:grpSpPr>
        <p:sp>
          <p:nvSpPr>
            <p:cNvPr id="21" name="Oval 20">
              <a:extLst>
                <a:ext uri="{FF2B5EF4-FFF2-40B4-BE49-F238E27FC236}">
                  <a16:creationId xmlns:a16="http://schemas.microsoft.com/office/drawing/2014/main" xmlns="" id="{D9B99A66-1E03-E50F-967A-AC75D9BC286E}"/>
                </a:ext>
              </a:extLst>
            </p:cNvPr>
            <p:cNvSpPr/>
            <p:nvPr/>
          </p:nvSpPr>
          <p:spPr>
            <a:xfrm>
              <a:off x="857790" y="2060848"/>
              <a:ext cx="504589" cy="504589"/>
            </a:xfrm>
            <a:prstGeom prst="ellipse">
              <a:avLst/>
            </a:prstGeom>
            <a:solidFill>
              <a:srgbClr val="7B4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xmlns="" id="{76205C02-7533-2494-FDA9-FD326B23DB86}"/>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bg1"/>
                  </a:solidFill>
                  <a:cs typeface="Verdana" panose="020B0604030504040204" pitchFamily="34" charset="0"/>
                </a:rPr>
                <a:t>C</a:t>
              </a:r>
            </a:p>
          </p:txBody>
        </p:sp>
      </p:grpSp>
      <p:sp>
        <p:nvSpPr>
          <p:cNvPr id="23" name="Content Placeholder 10">
            <a:extLst>
              <a:ext uri="{FF2B5EF4-FFF2-40B4-BE49-F238E27FC236}">
                <a16:creationId xmlns:a16="http://schemas.microsoft.com/office/drawing/2014/main" xmlns="" id="{C7F7BC45-E2EE-5161-F465-078A3FB66F28}"/>
              </a:ext>
            </a:extLst>
          </p:cNvPr>
          <p:cNvSpPr txBox="1">
            <a:spLocks/>
          </p:cNvSpPr>
          <p:nvPr/>
        </p:nvSpPr>
        <p:spPr>
          <a:xfrm>
            <a:off x="683569" y="5811227"/>
            <a:ext cx="2808312" cy="123111"/>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pPr>
            <a:r>
              <a:rPr lang="en-GB" sz="800" dirty="0">
                <a:solidFill>
                  <a:schemeClr val="bg1"/>
                </a:solidFill>
              </a:rPr>
              <a:t>Photo courtesy of Wikipedia</a:t>
            </a:r>
          </a:p>
        </p:txBody>
      </p:sp>
      <p:sp>
        <p:nvSpPr>
          <p:cNvPr id="24" name="Content Placeholder 10">
            <a:extLst>
              <a:ext uri="{FF2B5EF4-FFF2-40B4-BE49-F238E27FC236}">
                <a16:creationId xmlns:a16="http://schemas.microsoft.com/office/drawing/2014/main" xmlns="" id="{5A3E0CF3-F454-7F1E-7465-3AE8B047E979}"/>
              </a:ext>
            </a:extLst>
          </p:cNvPr>
          <p:cNvSpPr txBox="1">
            <a:spLocks/>
          </p:cNvSpPr>
          <p:nvPr/>
        </p:nvSpPr>
        <p:spPr>
          <a:xfrm>
            <a:off x="683569" y="6117886"/>
            <a:ext cx="2808312" cy="184666"/>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buNone/>
            </a:pPr>
            <a:r>
              <a:rPr lang="en-GB" sz="1200" dirty="0">
                <a:solidFill>
                  <a:schemeClr val="tx1"/>
                </a:solidFill>
              </a:rPr>
              <a:t>Puente </a:t>
            </a:r>
            <a:r>
              <a:rPr lang="en-GB" sz="1200" dirty="0" err="1">
                <a:solidFill>
                  <a:schemeClr val="tx1"/>
                </a:solidFill>
              </a:rPr>
              <a:t>Tacuarembo</a:t>
            </a:r>
            <a:r>
              <a:rPr lang="en-GB" sz="1200" dirty="0">
                <a:solidFill>
                  <a:schemeClr val="tx1"/>
                </a:solidFill>
              </a:rPr>
              <a:t>, Uruguay</a:t>
            </a:r>
          </a:p>
        </p:txBody>
      </p:sp>
      <p:pic>
        <p:nvPicPr>
          <p:cNvPr id="25" name="Picture 24">
            <a:extLst>
              <a:ext uri="{FF2B5EF4-FFF2-40B4-BE49-F238E27FC236}">
                <a16:creationId xmlns:a16="http://schemas.microsoft.com/office/drawing/2014/main" xmlns="" id="{9B1AB661-EE63-1797-2A47-6773FEB7957A}"/>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514709" y="3870608"/>
            <a:ext cx="3099587" cy="2160240"/>
          </a:xfrm>
          <a:prstGeom prst="roundRect">
            <a:avLst>
              <a:gd name="adj" fmla="val 9129"/>
            </a:avLst>
          </a:prstGeom>
        </p:spPr>
      </p:pic>
      <p:sp>
        <p:nvSpPr>
          <p:cNvPr id="29" name="Content Placeholder 10">
            <a:extLst>
              <a:ext uri="{FF2B5EF4-FFF2-40B4-BE49-F238E27FC236}">
                <a16:creationId xmlns:a16="http://schemas.microsoft.com/office/drawing/2014/main" xmlns="" id="{D67C9CFC-5010-5F7C-6440-108CF014BCD5}"/>
              </a:ext>
            </a:extLst>
          </p:cNvPr>
          <p:cNvSpPr txBox="1">
            <a:spLocks/>
          </p:cNvSpPr>
          <p:nvPr/>
        </p:nvSpPr>
        <p:spPr>
          <a:xfrm>
            <a:off x="5661969" y="5811227"/>
            <a:ext cx="2808312" cy="123111"/>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ts val="600"/>
              </a:spcBef>
              <a:buNone/>
            </a:pPr>
            <a:r>
              <a:rPr lang="en-GB" sz="800" dirty="0">
                <a:solidFill>
                  <a:schemeClr val="bg1"/>
                </a:solidFill>
              </a:rPr>
              <a:t>Photo courtesy of Wikipedia</a:t>
            </a:r>
          </a:p>
        </p:txBody>
      </p:sp>
      <p:sp>
        <p:nvSpPr>
          <p:cNvPr id="30" name="Content Placeholder 10">
            <a:extLst>
              <a:ext uri="{FF2B5EF4-FFF2-40B4-BE49-F238E27FC236}">
                <a16:creationId xmlns:a16="http://schemas.microsoft.com/office/drawing/2014/main" xmlns="" id="{1387D264-2141-F0E1-0D92-A333383AD512}"/>
              </a:ext>
            </a:extLst>
          </p:cNvPr>
          <p:cNvSpPr txBox="1">
            <a:spLocks/>
          </p:cNvSpPr>
          <p:nvPr/>
        </p:nvSpPr>
        <p:spPr>
          <a:xfrm>
            <a:off x="5661969" y="6117886"/>
            <a:ext cx="2808312" cy="184666"/>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buNone/>
            </a:pPr>
            <a:r>
              <a:rPr lang="en-GB" sz="1200" dirty="0">
                <a:solidFill>
                  <a:schemeClr val="tx1"/>
                </a:solidFill>
              </a:rPr>
              <a:t>Sidcup, Kent</a:t>
            </a:r>
          </a:p>
        </p:txBody>
      </p:sp>
      <p:pic>
        <p:nvPicPr>
          <p:cNvPr id="31" name="Picture 30">
            <a:extLst>
              <a:ext uri="{FF2B5EF4-FFF2-40B4-BE49-F238E27FC236}">
                <a16:creationId xmlns:a16="http://schemas.microsoft.com/office/drawing/2014/main" xmlns="" id="{D3055705-C999-0A40-13BD-C3668BF3557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22080"/>
          <a:stretch/>
        </p:blipFill>
        <p:spPr>
          <a:xfrm>
            <a:off x="2996415" y="908052"/>
            <a:ext cx="3099586" cy="5545283"/>
          </a:xfrm>
          <a:prstGeom prst="rect">
            <a:avLst/>
          </a:prstGeom>
        </p:spPr>
      </p:pic>
      <p:sp>
        <p:nvSpPr>
          <p:cNvPr id="32" name="Rounded Rectangular Callout 31">
            <a:extLst>
              <a:ext uri="{FF2B5EF4-FFF2-40B4-BE49-F238E27FC236}">
                <a16:creationId xmlns:a16="http://schemas.microsoft.com/office/drawing/2014/main" xmlns="" id="{CBDAFE0A-DD22-34FE-695D-DC4BD0DCBB9A}"/>
              </a:ext>
            </a:extLst>
          </p:cNvPr>
          <p:cNvSpPr/>
          <p:nvPr/>
        </p:nvSpPr>
        <p:spPr>
          <a:xfrm>
            <a:off x="3799355" y="1062076"/>
            <a:ext cx="1545290" cy="1101994"/>
          </a:xfrm>
          <a:prstGeom prst="wedgeRoundRectCallout">
            <a:avLst>
              <a:gd name="adj1" fmla="val 27366"/>
              <a:gd name="adj2" fmla="val 86427"/>
              <a:gd name="adj3" fmla="val 16667"/>
            </a:avLst>
          </a:prstGeom>
          <a:solidFill>
            <a:srgbClr val="7B43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36000" rIns="108000" bIns="36000" rtlCol="0" anchor="ctr">
            <a:spAutoFit/>
          </a:bodyPr>
          <a:lstStyle/>
          <a:p>
            <a:r>
              <a:rPr lang="en-GB" sz="1200" b="1" i="1" dirty="0">
                <a:solidFill>
                  <a:schemeClr val="bg1"/>
                </a:solidFill>
                <a:latin typeface="Verdana" panose="020B0604030504040204" pitchFamily="34" charset="0"/>
                <a:ea typeface="Verdana" panose="020B0604030504040204" pitchFamily="34" charset="0"/>
                <a:cs typeface="Verdana" panose="020B0604030504040204" pitchFamily="34" charset="0"/>
              </a:rPr>
              <a:t>Challenge yourself to describe the trusses on these bridges.</a:t>
            </a:r>
          </a:p>
        </p:txBody>
      </p:sp>
      <p:grpSp>
        <p:nvGrpSpPr>
          <p:cNvPr id="9" name="Group 8">
            <a:extLst>
              <a:ext uri="{FF2B5EF4-FFF2-40B4-BE49-F238E27FC236}">
                <a16:creationId xmlns:a16="http://schemas.microsoft.com/office/drawing/2014/main" xmlns="" id="{0BAE720A-0D65-7D16-3E1A-A2CA78E9B388}"/>
              </a:ext>
            </a:extLst>
          </p:cNvPr>
          <p:cNvGrpSpPr/>
          <p:nvPr/>
        </p:nvGrpSpPr>
        <p:grpSpPr>
          <a:xfrm>
            <a:off x="5661968" y="1481515"/>
            <a:ext cx="463960" cy="459915"/>
            <a:chOff x="854099" y="2060847"/>
            <a:chExt cx="511969" cy="507505"/>
          </a:xfrm>
        </p:grpSpPr>
        <p:sp>
          <p:nvSpPr>
            <p:cNvPr id="12" name="Oval 11">
              <a:extLst>
                <a:ext uri="{FF2B5EF4-FFF2-40B4-BE49-F238E27FC236}">
                  <a16:creationId xmlns:a16="http://schemas.microsoft.com/office/drawing/2014/main" xmlns="" id="{01220F40-A1F4-7879-B186-A4CF4552F639}"/>
                </a:ext>
              </a:extLst>
            </p:cNvPr>
            <p:cNvSpPr/>
            <p:nvPr/>
          </p:nvSpPr>
          <p:spPr>
            <a:xfrm>
              <a:off x="857790" y="2060848"/>
              <a:ext cx="504589" cy="504589"/>
            </a:xfrm>
            <a:prstGeom prst="ellipse">
              <a:avLst/>
            </a:prstGeom>
            <a:solidFill>
              <a:srgbClr val="7B4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xmlns="" id="{0385D9B1-FDBB-1D24-E8BC-01498EB553C4}"/>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bg1"/>
                  </a:solidFill>
                  <a:cs typeface="Verdana" panose="020B0604030504040204" pitchFamily="34" charset="0"/>
                </a:rPr>
                <a:t>B</a:t>
              </a:r>
            </a:p>
          </p:txBody>
        </p:sp>
      </p:grpSp>
      <p:grpSp>
        <p:nvGrpSpPr>
          <p:cNvPr id="26" name="Group 25">
            <a:extLst>
              <a:ext uri="{FF2B5EF4-FFF2-40B4-BE49-F238E27FC236}">
                <a16:creationId xmlns:a16="http://schemas.microsoft.com/office/drawing/2014/main" xmlns="" id="{21926256-2E89-29A8-7B60-C22BE9C44B2C}"/>
              </a:ext>
            </a:extLst>
          </p:cNvPr>
          <p:cNvGrpSpPr/>
          <p:nvPr/>
        </p:nvGrpSpPr>
        <p:grpSpPr>
          <a:xfrm>
            <a:off x="5661968" y="4011355"/>
            <a:ext cx="463960" cy="459915"/>
            <a:chOff x="854099" y="2060847"/>
            <a:chExt cx="511969" cy="507505"/>
          </a:xfrm>
        </p:grpSpPr>
        <p:sp>
          <p:nvSpPr>
            <p:cNvPr id="27" name="Oval 26">
              <a:extLst>
                <a:ext uri="{FF2B5EF4-FFF2-40B4-BE49-F238E27FC236}">
                  <a16:creationId xmlns:a16="http://schemas.microsoft.com/office/drawing/2014/main" xmlns="" id="{B7F26A79-A5ED-3BA0-E6A7-7BF988FD3EFC}"/>
                </a:ext>
              </a:extLst>
            </p:cNvPr>
            <p:cNvSpPr/>
            <p:nvPr/>
          </p:nvSpPr>
          <p:spPr>
            <a:xfrm>
              <a:off x="857790" y="2060848"/>
              <a:ext cx="504589" cy="504589"/>
            </a:xfrm>
            <a:prstGeom prst="ellipse">
              <a:avLst/>
            </a:prstGeom>
            <a:solidFill>
              <a:srgbClr val="7B4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xmlns="" id="{464728DE-20D4-3E92-F0DC-DD021A828D6E}"/>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bg1"/>
                  </a:solidFill>
                  <a:cs typeface="Verdana" panose="020B0604030504040204" pitchFamily="34" charset="0"/>
                </a:rPr>
                <a:t>D</a:t>
              </a:r>
            </a:p>
          </p:txBody>
        </p:sp>
      </p:grpSp>
    </p:spTree>
    <p:extLst>
      <p:ext uri="{BB962C8B-B14F-4D97-AF65-F5344CB8AC3E}">
        <p14:creationId xmlns:p14="http://schemas.microsoft.com/office/powerpoint/2010/main" val="158414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61377E55-359D-D893-032D-20ED98105F0F}"/>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5C5A7B6A-F8DD-663D-06DD-03EE50F24780}"/>
              </a:ext>
            </a:extLst>
          </p:cNvPr>
          <p:cNvSpPr>
            <a:spLocks noGrp="1"/>
          </p:cNvSpPr>
          <p:nvPr>
            <p:ph type="sldNum" sz="quarter" idx="12"/>
          </p:nvPr>
        </p:nvSpPr>
        <p:spPr/>
        <p:txBody>
          <a:bodyPr/>
          <a:lstStyle/>
          <a:p>
            <a:fld id="{7585A1DE-E8EE-455B-9C96-9DAFE41B99D9}" type="slidenum">
              <a:rPr lang="en-GB" smtClean="0"/>
              <a:t>25</a:t>
            </a:fld>
            <a:endParaRPr lang="en-GB" dirty="0"/>
          </a:p>
        </p:txBody>
      </p:sp>
      <p:sp>
        <p:nvSpPr>
          <p:cNvPr id="4" name="Title 1">
            <a:extLst>
              <a:ext uri="{FF2B5EF4-FFF2-40B4-BE49-F238E27FC236}">
                <a16:creationId xmlns:a16="http://schemas.microsoft.com/office/drawing/2014/main" xmlns="" id="{6E8BFFE3-92EC-DF51-D5C7-608CFEDBFB35}"/>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bg1"/>
                </a:solidFill>
                <a:cs typeface="Verdana" panose="020B0604030504040204" pitchFamily="34" charset="0"/>
              </a:rPr>
              <a:t>Challenge Time!</a:t>
            </a:r>
          </a:p>
        </p:txBody>
      </p:sp>
      <p:pic>
        <p:nvPicPr>
          <p:cNvPr id="8" name="Picture 7">
            <a:extLst>
              <a:ext uri="{FF2B5EF4-FFF2-40B4-BE49-F238E27FC236}">
                <a16:creationId xmlns:a16="http://schemas.microsoft.com/office/drawing/2014/main" xmlns="" id="{2E5C79B0-B2F4-26EF-6EEB-517E1F13ED3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38549" y="300370"/>
            <a:ext cx="1338312" cy="986299"/>
          </a:xfrm>
          <a:prstGeom prst="rect">
            <a:avLst/>
          </a:prstGeom>
        </p:spPr>
      </p:pic>
      <p:sp>
        <p:nvSpPr>
          <p:cNvPr id="11" name="Content Placeholder 2">
            <a:extLst>
              <a:ext uri="{FF2B5EF4-FFF2-40B4-BE49-F238E27FC236}">
                <a16:creationId xmlns:a16="http://schemas.microsoft.com/office/drawing/2014/main" xmlns="" id="{99AE17CC-B66C-2E2F-7BA4-E5CFAA247294}"/>
              </a:ext>
            </a:extLst>
          </p:cNvPr>
          <p:cNvSpPr txBox="1">
            <a:spLocks/>
          </p:cNvSpPr>
          <p:nvPr/>
        </p:nvSpPr>
        <p:spPr>
          <a:xfrm>
            <a:off x="540000" y="1665288"/>
            <a:ext cx="3239913" cy="3108543"/>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spcAft>
                <a:spcPts val="1200"/>
              </a:spcAft>
            </a:pPr>
            <a:r>
              <a:rPr lang="en-GB" sz="1800" dirty="0"/>
              <a:t>You are challenged to build a Truss bridge using only the materials provided.</a:t>
            </a:r>
          </a:p>
          <a:p>
            <a:pPr>
              <a:spcBef>
                <a:spcPts val="1200"/>
              </a:spcBef>
              <a:spcAft>
                <a:spcPts val="1200"/>
              </a:spcAft>
            </a:pPr>
            <a:r>
              <a:rPr lang="en-GB" sz="1800" dirty="0"/>
              <a:t>You can use the handout provided to help with the truss design.</a:t>
            </a:r>
          </a:p>
          <a:p>
            <a:pPr>
              <a:spcBef>
                <a:spcPts val="1200"/>
              </a:spcBef>
              <a:spcAft>
                <a:spcPts val="1200"/>
              </a:spcAft>
            </a:pPr>
            <a:r>
              <a:rPr lang="en-GB" sz="1800" dirty="0"/>
              <a:t>The aim is to build the strongest bridge.</a:t>
            </a:r>
          </a:p>
        </p:txBody>
      </p:sp>
      <p:pic>
        <p:nvPicPr>
          <p:cNvPr id="14" name="Picture 13">
            <a:extLst>
              <a:ext uri="{FF2B5EF4-FFF2-40B4-BE49-F238E27FC236}">
                <a16:creationId xmlns:a16="http://schemas.microsoft.com/office/drawing/2014/main" xmlns="" id="{17E0605D-97AB-F374-593F-7DFAA18447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39952" y="1665287"/>
            <a:ext cx="4546847" cy="2791076"/>
          </a:xfrm>
          <a:prstGeom prst="roundRect">
            <a:avLst>
              <a:gd name="adj" fmla="val 9129"/>
            </a:avLst>
          </a:prstGeom>
        </p:spPr>
      </p:pic>
      <p:pic>
        <p:nvPicPr>
          <p:cNvPr id="15" name="Picture 14">
            <a:extLst>
              <a:ext uri="{FF2B5EF4-FFF2-40B4-BE49-F238E27FC236}">
                <a16:creationId xmlns:a16="http://schemas.microsoft.com/office/drawing/2014/main" xmlns="" id="{49F5BB30-90B7-CB0F-7FF3-0CD55335352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5580112" y="3421492"/>
            <a:ext cx="3563888" cy="3031846"/>
          </a:xfrm>
          <a:prstGeom prst="rect">
            <a:avLst/>
          </a:prstGeom>
        </p:spPr>
      </p:pic>
    </p:spTree>
    <p:extLst>
      <p:ext uri="{BB962C8B-B14F-4D97-AF65-F5344CB8AC3E}">
        <p14:creationId xmlns:p14="http://schemas.microsoft.com/office/powerpoint/2010/main" val="1362993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E639E6F-99B9-89D5-F4E3-63328D380492}"/>
              </a:ext>
            </a:extLst>
          </p:cNvPr>
          <p:cNvPicPr>
            <a:picLocks noChangeAspect="1"/>
          </p:cNvPicPr>
          <p:nvPr/>
        </p:nvPicPr>
        <p:blipFill>
          <a:blip r:embed="rId2"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5C5A7B6A-F8DD-663D-06DD-03EE50F24780}"/>
              </a:ext>
            </a:extLst>
          </p:cNvPr>
          <p:cNvSpPr>
            <a:spLocks noGrp="1"/>
          </p:cNvSpPr>
          <p:nvPr>
            <p:ph type="sldNum" sz="quarter" idx="12"/>
          </p:nvPr>
        </p:nvSpPr>
        <p:spPr/>
        <p:txBody>
          <a:bodyPr/>
          <a:lstStyle/>
          <a:p>
            <a:fld id="{7585A1DE-E8EE-455B-9C96-9DAFE41B99D9}" type="slidenum">
              <a:rPr lang="en-GB" smtClean="0"/>
              <a:t>26</a:t>
            </a:fld>
            <a:endParaRPr lang="en-GB" dirty="0"/>
          </a:p>
        </p:txBody>
      </p:sp>
      <p:pic>
        <p:nvPicPr>
          <p:cNvPr id="3" name="Picture 2">
            <a:extLst>
              <a:ext uri="{FF2B5EF4-FFF2-40B4-BE49-F238E27FC236}">
                <a16:creationId xmlns:a16="http://schemas.microsoft.com/office/drawing/2014/main" xmlns="" id="{4B586FE6-923E-8367-0E2E-65531C62745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48888" y="300370"/>
            <a:ext cx="1317633" cy="986299"/>
          </a:xfrm>
          <a:prstGeom prst="rect">
            <a:avLst/>
          </a:prstGeom>
        </p:spPr>
      </p:pic>
      <p:sp>
        <p:nvSpPr>
          <p:cNvPr id="4" name="Title 1">
            <a:extLst>
              <a:ext uri="{FF2B5EF4-FFF2-40B4-BE49-F238E27FC236}">
                <a16:creationId xmlns:a16="http://schemas.microsoft.com/office/drawing/2014/main" xmlns="" id="{6E8BFFE3-92EC-DF51-D5C7-608CFEDBFB35}"/>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bg1"/>
                </a:solidFill>
                <a:cs typeface="Verdana" panose="020B0604030504040204" pitchFamily="34" charset="0"/>
              </a:rPr>
              <a:t>Out and About</a:t>
            </a:r>
          </a:p>
        </p:txBody>
      </p:sp>
      <p:sp>
        <p:nvSpPr>
          <p:cNvPr id="5" name="Content Placeholder 2">
            <a:extLst>
              <a:ext uri="{FF2B5EF4-FFF2-40B4-BE49-F238E27FC236}">
                <a16:creationId xmlns:a16="http://schemas.microsoft.com/office/drawing/2014/main" xmlns="" id="{4E08CA59-EF8E-DDCF-E8DC-187F5D91B471}"/>
              </a:ext>
            </a:extLst>
          </p:cNvPr>
          <p:cNvSpPr txBox="1">
            <a:spLocks/>
          </p:cNvSpPr>
          <p:nvPr/>
        </p:nvSpPr>
        <p:spPr>
          <a:xfrm>
            <a:off x="539999" y="1665288"/>
            <a:ext cx="8146801" cy="2369895"/>
          </a:xfrm>
          <a:prstGeom prst="roundRect">
            <a:avLst>
              <a:gd name="adj" fmla="val 8200"/>
            </a:avLst>
          </a:prstGeom>
          <a:solidFill>
            <a:srgbClr val="7B4395">
              <a:alpha val="30051"/>
            </a:srgbClr>
          </a:solidFill>
        </p:spPr>
        <p:txBody>
          <a:bodyPr vert="horz" wrap="square" lIns="180000" tIns="144000" rIns="180000" bIns="14400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spcAft>
                <a:spcPts val="1200"/>
              </a:spcAft>
            </a:pPr>
            <a:r>
              <a:rPr lang="en-GB" sz="1800" dirty="0">
                <a:cs typeface="Verdana" panose="020B0604030504040204" pitchFamily="34" charset="0"/>
              </a:rPr>
              <a:t>Try to spot a truss bridge in your local area. Take a photo (if it is safe to do so) and identify the parts using the correct terms. What type of truss bridge is it? What is the bridge used for?</a:t>
            </a:r>
          </a:p>
          <a:p>
            <a:pPr>
              <a:spcBef>
                <a:spcPts val="1200"/>
              </a:spcBef>
              <a:spcAft>
                <a:spcPts val="1200"/>
              </a:spcAft>
            </a:pPr>
            <a:r>
              <a:rPr lang="en-GB" sz="1800" dirty="0">
                <a:cs typeface="Verdana" panose="020B0604030504040204" pitchFamily="34" charset="0"/>
              </a:rPr>
              <a:t>If you can’t find one locally, try looking on the internet to </a:t>
            </a:r>
            <a:br>
              <a:rPr lang="en-GB" sz="1800" dirty="0">
                <a:cs typeface="Verdana" panose="020B0604030504040204" pitchFamily="34" charset="0"/>
              </a:rPr>
            </a:br>
            <a:r>
              <a:rPr lang="en-GB" sz="1800" dirty="0">
                <a:cs typeface="Verdana" panose="020B0604030504040204" pitchFamily="34" charset="0"/>
              </a:rPr>
              <a:t>see if you can find truss bridges around the world. </a:t>
            </a:r>
            <a:br>
              <a:rPr lang="en-GB" sz="1800" dirty="0">
                <a:cs typeface="Verdana" panose="020B0604030504040204" pitchFamily="34" charset="0"/>
              </a:rPr>
            </a:br>
            <a:r>
              <a:rPr lang="en-GB" sz="1800" dirty="0">
                <a:cs typeface="Verdana" panose="020B0604030504040204" pitchFamily="34" charset="0"/>
              </a:rPr>
              <a:t>Can you identify the type of truss bridge?</a:t>
            </a:r>
          </a:p>
        </p:txBody>
      </p:sp>
      <p:pic>
        <p:nvPicPr>
          <p:cNvPr id="9" name="Picture 8">
            <a:extLst>
              <a:ext uri="{FF2B5EF4-FFF2-40B4-BE49-F238E27FC236}">
                <a16:creationId xmlns:a16="http://schemas.microsoft.com/office/drawing/2014/main" xmlns="" id="{1DAC79DD-D418-E006-A298-55047353EB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9998" y="4725144"/>
            <a:ext cx="1072951" cy="1347820"/>
          </a:xfrm>
          <a:prstGeom prst="rect">
            <a:avLst/>
          </a:prstGeom>
        </p:spPr>
      </p:pic>
      <p:pic>
        <p:nvPicPr>
          <p:cNvPr id="11" name="Picture 10">
            <a:extLst>
              <a:ext uri="{FF2B5EF4-FFF2-40B4-BE49-F238E27FC236}">
                <a16:creationId xmlns:a16="http://schemas.microsoft.com/office/drawing/2014/main" xmlns="" id="{05D8F813-E9C0-5A2F-DF98-CC18F89377C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08015" y="3284984"/>
            <a:ext cx="5331959" cy="3312368"/>
          </a:xfrm>
          <a:prstGeom prst="rect">
            <a:avLst/>
          </a:prstGeom>
        </p:spPr>
      </p:pic>
    </p:spTree>
    <p:extLst>
      <p:ext uri="{BB962C8B-B14F-4D97-AF65-F5344CB8AC3E}">
        <p14:creationId xmlns:p14="http://schemas.microsoft.com/office/powerpoint/2010/main" val="2002272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DC40280-0838-B7D5-0F1F-C91B80E53A82}"/>
              </a:ext>
            </a:extLst>
          </p:cNvPr>
          <p:cNvPicPr>
            <a:picLocks noChangeAspect="1"/>
          </p:cNvPicPr>
          <p:nvPr/>
        </p:nvPicPr>
        <p:blipFill>
          <a:blip r:embed="rId2"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5C5A7B6A-F8DD-663D-06DD-03EE50F24780}"/>
              </a:ext>
            </a:extLst>
          </p:cNvPr>
          <p:cNvSpPr>
            <a:spLocks noGrp="1"/>
          </p:cNvSpPr>
          <p:nvPr>
            <p:ph type="sldNum" sz="quarter" idx="12"/>
          </p:nvPr>
        </p:nvSpPr>
        <p:spPr/>
        <p:txBody>
          <a:bodyPr/>
          <a:lstStyle/>
          <a:p>
            <a:fld id="{7585A1DE-E8EE-455B-9C96-9DAFE41B99D9}" type="slidenum">
              <a:rPr lang="en-GB" smtClean="0"/>
              <a:t>27</a:t>
            </a:fld>
            <a:endParaRPr lang="en-GB" dirty="0"/>
          </a:p>
        </p:txBody>
      </p:sp>
      <p:sp>
        <p:nvSpPr>
          <p:cNvPr id="4" name="Title 1">
            <a:extLst>
              <a:ext uri="{FF2B5EF4-FFF2-40B4-BE49-F238E27FC236}">
                <a16:creationId xmlns:a16="http://schemas.microsoft.com/office/drawing/2014/main" xmlns="" id="{6E8BFFE3-92EC-DF51-D5C7-608CFEDBFB35}"/>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bg1"/>
                </a:solidFill>
                <a:cs typeface="Verdana" panose="020B0604030504040204" pitchFamily="34" charset="0"/>
              </a:rPr>
              <a:t>Did you know?</a:t>
            </a:r>
          </a:p>
        </p:txBody>
      </p:sp>
      <p:pic>
        <p:nvPicPr>
          <p:cNvPr id="8" name="Picture 7">
            <a:extLst>
              <a:ext uri="{FF2B5EF4-FFF2-40B4-BE49-F238E27FC236}">
                <a16:creationId xmlns:a16="http://schemas.microsoft.com/office/drawing/2014/main" xmlns="" id="{5702D71A-221D-4C55-278A-61C38816B68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55982" y="300370"/>
            <a:ext cx="1103445" cy="986299"/>
          </a:xfrm>
          <a:prstGeom prst="rect">
            <a:avLst/>
          </a:prstGeom>
        </p:spPr>
      </p:pic>
      <p:pic>
        <p:nvPicPr>
          <p:cNvPr id="12" name="Picture 11">
            <a:extLst>
              <a:ext uri="{FF2B5EF4-FFF2-40B4-BE49-F238E27FC236}">
                <a16:creationId xmlns:a16="http://schemas.microsoft.com/office/drawing/2014/main" xmlns="" id="{E3210170-26C2-7D2D-22EA-DEF2E90E04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59832" y="2475012"/>
            <a:ext cx="5626968" cy="3501891"/>
          </a:xfrm>
          <a:prstGeom prst="roundRect">
            <a:avLst>
              <a:gd name="adj" fmla="val 9129"/>
            </a:avLst>
          </a:prstGeom>
        </p:spPr>
      </p:pic>
      <p:sp>
        <p:nvSpPr>
          <p:cNvPr id="15" name="Content Placeholder 2">
            <a:extLst>
              <a:ext uri="{FF2B5EF4-FFF2-40B4-BE49-F238E27FC236}">
                <a16:creationId xmlns:a16="http://schemas.microsoft.com/office/drawing/2014/main" xmlns="" id="{885A2F57-64C4-C369-B1D0-702056803DC9}"/>
              </a:ext>
            </a:extLst>
          </p:cNvPr>
          <p:cNvSpPr txBox="1">
            <a:spLocks/>
          </p:cNvSpPr>
          <p:nvPr/>
        </p:nvSpPr>
        <p:spPr>
          <a:xfrm>
            <a:off x="540000" y="1465342"/>
            <a:ext cx="8146800" cy="830997"/>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There is actually </a:t>
            </a:r>
            <a:r>
              <a:rPr lang="en-GB" sz="1800"/>
              <a:t>a truss </a:t>
            </a:r>
            <a:r>
              <a:rPr lang="en-GB" sz="1800" dirty="0"/>
              <a:t>bridge that doesn't have any triangles! Called a Vierendeel truss, it relies on having a very rigid frame instead of the diagonal bracing in the usual trusses.</a:t>
            </a:r>
          </a:p>
        </p:txBody>
      </p:sp>
      <p:pic>
        <p:nvPicPr>
          <p:cNvPr id="11" name="Picture 10">
            <a:extLst>
              <a:ext uri="{FF2B5EF4-FFF2-40B4-BE49-F238E27FC236}">
                <a16:creationId xmlns:a16="http://schemas.microsoft.com/office/drawing/2014/main" xmlns="" id="{59C31058-BD27-52A5-C142-8440600229F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2698367"/>
            <a:ext cx="4103440" cy="3754968"/>
          </a:xfrm>
          <a:prstGeom prst="rect">
            <a:avLst/>
          </a:prstGeom>
        </p:spPr>
      </p:pic>
      <p:sp>
        <p:nvSpPr>
          <p:cNvPr id="3" name="Content Placeholder 10">
            <a:extLst>
              <a:ext uri="{FF2B5EF4-FFF2-40B4-BE49-F238E27FC236}">
                <a16:creationId xmlns:a16="http://schemas.microsoft.com/office/drawing/2014/main" xmlns="" id="{AA953BD7-D38F-5985-778D-C666B8018EE6}"/>
              </a:ext>
            </a:extLst>
          </p:cNvPr>
          <p:cNvSpPr txBox="1">
            <a:spLocks/>
          </p:cNvSpPr>
          <p:nvPr/>
        </p:nvSpPr>
        <p:spPr>
          <a:xfrm>
            <a:off x="6035105" y="6085526"/>
            <a:ext cx="2642230" cy="123111"/>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ts val="600"/>
              </a:spcBef>
              <a:buNone/>
            </a:pPr>
            <a:r>
              <a:rPr lang="en-GB" sz="800" dirty="0">
                <a:solidFill>
                  <a:schemeClr val="tx1"/>
                </a:solidFill>
              </a:rPr>
              <a:t>Photo by Ben </a:t>
            </a:r>
            <a:r>
              <a:rPr lang="en-GB" sz="800" dirty="0" err="1">
                <a:solidFill>
                  <a:schemeClr val="tx1"/>
                </a:solidFill>
              </a:rPr>
              <a:t>Titze</a:t>
            </a:r>
            <a:r>
              <a:rPr lang="en-GB" sz="800" dirty="0">
                <a:solidFill>
                  <a:schemeClr val="tx1"/>
                </a:solidFill>
              </a:rPr>
              <a:t> via Wikimedia</a:t>
            </a:r>
          </a:p>
        </p:txBody>
      </p:sp>
    </p:spTree>
    <p:extLst>
      <p:ext uri="{BB962C8B-B14F-4D97-AF65-F5344CB8AC3E}">
        <p14:creationId xmlns:p14="http://schemas.microsoft.com/office/powerpoint/2010/main" val="2981546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xmlns="" id="{F22B6DEF-9A45-F88E-5BBF-73C19B370E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0" y="764704"/>
            <a:ext cx="9144000" cy="568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7A73D349-3B1D-4F18-ACC2-EF89915014E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 y="1265"/>
            <a:ext cx="9143997" cy="1435099"/>
          </a:xfrm>
          <a:prstGeom prst="rect">
            <a:avLst/>
          </a:prstGeom>
        </p:spPr>
      </p:pic>
      <p:pic>
        <p:nvPicPr>
          <p:cNvPr id="10" name="Picture 9">
            <a:extLst>
              <a:ext uri="{FF2B5EF4-FFF2-40B4-BE49-F238E27FC236}">
                <a16:creationId xmlns:a16="http://schemas.microsoft.com/office/drawing/2014/main" xmlns="" id="{6C716DC8-AF1D-562A-DB09-E50D96FB08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20000" y="56463"/>
            <a:ext cx="1465959" cy="974968"/>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3</a:t>
            </a:fld>
            <a:endParaRPr lang="en-GB"/>
          </a:p>
        </p:txBody>
      </p:sp>
    </p:spTree>
    <p:extLst>
      <p:ext uri="{BB962C8B-B14F-4D97-AF65-F5344CB8AC3E}">
        <p14:creationId xmlns:p14="http://schemas.microsoft.com/office/powerpoint/2010/main" val="1807310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4</a:t>
            </a:fld>
            <a:endParaRPr lang="en-GB"/>
          </a:p>
        </p:txBody>
      </p:sp>
      <p:pic>
        <p:nvPicPr>
          <p:cNvPr id="3" name="Picture 2">
            <a:extLst>
              <a:ext uri="{FF2B5EF4-FFF2-40B4-BE49-F238E27FC236}">
                <a16:creationId xmlns:a16="http://schemas.microsoft.com/office/drawing/2014/main" xmlns="" id="{0D0D1C85-8FDA-10BB-DD29-029AF94A5B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67744" y="1340768"/>
            <a:ext cx="4608512" cy="4608513"/>
          </a:xfrm>
          <a:prstGeom prst="roundRect">
            <a:avLst>
              <a:gd name="adj" fmla="val 10676"/>
            </a:avLst>
          </a:prstGeom>
        </p:spPr>
      </p:pic>
    </p:spTree>
    <p:extLst>
      <p:ext uri="{BB962C8B-B14F-4D97-AF65-F5344CB8AC3E}">
        <p14:creationId xmlns:p14="http://schemas.microsoft.com/office/powerpoint/2010/main" val="2356135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5</a:t>
            </a:fld>
            <a:endParaRPr lang="en-GB"/>
          </a:p>
        </p:txBody>
      </p:sp>
      <p:pic>
        <p:nvPicPr>
          <p:cNvPr id="3" name="Picture 2">
            <a:extLst>
              <a:ext uri="{FF2B5EF4-FFF2-40B4-BE49-F238E27FC236}">
                <a16:creationId xmlns:a16="http://schemas.microsoft.com/office/drawing/2014/main" xmlns="" id="{0D0D1C85-8FDA-10BB-DD29-029AF94A5B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67744" y="1340768"/>
            <a:ext cx="4608512" cy="4608513"/>
          </a:xfrm>
          <a:prstGeom prst="roundRect">
            <a:avLst>
              <a:gd name="adj" fmla="val 10676"/>
            </a:avLst>
          </a:prstGeom>
        </p:spPr>
      </p:pic>
    </p:spTree>
    <p:extLst>
      <p:ext uri="{BB962C8B-B14F-4D97-AF65-F5344CB8AC3E}">
        <p14:creationId xmlns:p14="http://schemas.microsoft.com/office/powerpoint/2010/main" val="4031791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xmlns="" id="{F22B6DEF-9A45-F88E-5BBF-73C19B370E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0" y="764704"/>
            <a:ext cx="9144000" cy="568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7A73D349-3B1D-4F18-ACC2-EF89915014E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 y="1265"/>
            <a:ext cx="9143997" cy="1435099"/>
          </a:xfrm>
          <a:prstGeom prst="rect">
            <a:avLst/>
          </a:prstGeom>
        </p:spPr>
      </p:pic>
      <p:pic>
        <p:nvPicPr>
          <p:cNvPr id="10" name="Picture 9">
            <a:extLst>
              <a:ext uri="{FF2B5EF4-FFF2-40B4-BE49-F238E27FC236}">
                <a16:creationId xmlns:a16="http://schemas.microsoft.com/office/drawing/2014/main" xmlns="" id="{6C716DC8-AF1D-562A-DB09-E50D96FB08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20000" y="56463"/>
            <a:ext cx="1465959" cy="974968"/>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6</a:t>
            </a:fld>
            <a:endParaRPr lang="en-GB"/>
          </a:p>
        </p:txBody>
      </p:sp>
    </p:spTree>
    <p:extLst>
      <p:ext uri="{BB962C8B-B14F-4D97-AF65-F5344CB8AC3E}">
        <p14:creationId xmlns:p14="http://schemas.microsoft.com/office/powerpoint/2010/main" val="188706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2138BD71-A349-2D22-5306-D56E7651D0D6}"/>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7</a:t>
            </a:fld>
            <a:endParaRPr lang="en-GB"/>
          </a:p>
        </p:txBody>
      </p:sp>
      <p:pic>
        <p:nvPicPr>
          <p:cNvPr id="11" name="Picture 10">
            <a:extLst>
              <a:ext uri="{FF2B5EF4-FFF2-40B4-BE49-F238E27FC236}">
                <a16:creationId xmlns:a16="http://schemas.microsoft.com/office/drawing/2014/main" xmlns="" id="{C1D73E4D-71DA-992A-FFB0-97E2D17A8B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237" t="-424" r="-1591"/>
          <a:stretch/>
        </p:blipFill>
        <p:spPr>
          <a:xfrm flipH="1">
            <a:off x="4571999" y="712365"/>
            <a:ext cx="4320479" cy="5805263"/>
          </a:xfrm>
          <a:prstGeom prst="rect">
            <a:avLst/>
          </a:prstGeom>
        </p:spPr>
      </p:pic>
      <p:sp>
        <p:nvSpPr>
          <p:cNvPr id="3" name="Triangle 2">
            <a:extLst>
              <a:ext uri="{FF2B5EF4-FFF2-40B4-BE49-F238E27FC236}">
                <a16:creationId xmlns:a16="http://schemas.microsoft.com/office/drawing/2014/main" xmlns="" id="{E256B792-1128-E448-64CE-CAA18229E00E}"/>
              </a:ext>
            </a:extLst>
          </p:cNvPr>
          <p:cNvSpPr/>
          <p:nvPr/>
        </p:nvSpPr>
        <p:spPr>
          <a:xfrm>
            <a:off x="553922" y="1685625"/>
            <a:ext cx="5242214" cy="4096621"/>
          </a:xfrm>
          <a:prstGeom prst="triangle">
            <a:avLst/>
          </a:prstGeom>
          <a:solidFill>
            <a:schemeClr val="bg1"/>
          </a:solidFill>
          <a:ln w="38100">
            <a:solidFill>
              <a:srgbClr val="7B43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0">
            <a:extLst>
              <a:ext uri="{FF2B5EF4-FFF2-40B4-BE49-F238E27FC236}">
                <a16:creationId xmlns:a16="http://schemas.microsoft.com/office/drawing/2014/main" xmlns="" id="{E0877B8B-CF49-036A-4CBF-7A8C5633BEED}"/>
              </a:ext>
            </a:extLst>
          </p:cNvPr>
          <p:cNvSpPr txBox="1">
            <a:spLocks/>
          </p:cNvSpPr>
          <p:nvPr/>
        </p:nvSpPr>
        <p:spPr>
          <a:xfrm>
            <a:off x="1627081" y="3284984"/>
            <a:ext cx="3095896" cy="1587294"/>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Bef>
                <a:spcPts val="600"/>
              </a:spcBef>
              <a:buNone/>
            </a:pPr>
            <a:r>
              <a:rPr lang="en-GB" sz="2400" dirty="0">
                <a:cs typeface="Verdana" panose="020B0604030504040204" pitchFamily="34" charset="0"/>
              </a:rPr>
              <a:t>They </a:t>
            </a:r>
            <a:br>
              <a:rPr lang="en-GB" sz="2400" dirty="0">
                <a:cs typeface="Verdana" panose="020B0604030504040204" pitchFamily="34" charset="0"/>
              </a:rPr>
            </a:br>
            <a:r>
              <a:rPr lang="en-GB" sz="2400" dirty="0">
                <a:cs typeface="Verdana" panose="020B0604030504040204" pitchFamily="34" charset="0"/>
              </a:rPr>
              <a:t>are all made </a:t>
            </a:r>
            <a:br>
              <a:rPr lang="en-GB" sz="2400" dirty="0">
                <a:cs typeface="Verdana" panose="020B0604030504040204" pitchFamily="34" charset="0"/>
              </a:rPr>
            </a:br>
            <a:r>
              <a:rPr lang="en-GB" sz="2400" dirty="0">
                <a:cs typeface="Verdana" panose="020B0604030504040204" pitchFamily="34" charset="0"/>
              </a:rPr>
              <a:t>out of </a:t>
            </a:r>
            <a:r>
              <a:rPr lang="en-GB" sz="2400" b="1" dirty="0">
                <a:solidFill>
                  <a:srgbClr val="7B4395"/>
                </a:solidFill>
                <a:cs typeface="Verdana" panose="020B0604030504040204" pitchFamily="34" charset="0"/>
              </a:rPr>
              <a:t>Triangles!</a:t>
            </a:r>
          </a:p>
        </p:txBody>
      </p:sp>
    </p:spTree>
    <p:extLst>
      <p:ext uri="{BB962C8B-B14F-4D97-AF65-F5344CB8AC3E}">
        <p14:creationId xmlns:p14="http://schemas.microsoft.com/office/powerpoint/2010/main" val="937770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8</a:t>
            </a:fld>
            <a:endParaRPr lang="en-GB"/>
          </a:p>
        </p:txBody>
      </p:sp>
      <p:sp>
        <p:nvSpPr>
          <p:cNvPr id="5" name="Title 1">
            <a:extLst>
              <a:ext uri="{FF2B5EF4-FFF2-40B4-BE49-F238E27FC236}">
                <a16:creationId xmlns:a16="http://schemas.microsoft.com/office/drawing/2014/main" xmlns="" id="{6D62AE23-8D12-434E-A743-C55A736EFA3B}"/>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r>
              <a:rPr lang="en-GB" sz="2400" b="1" dirty="0">
                <a:solidFill>
                  <a:schemeClr val="bg1"/>
                </a:solidFill>
                <a:cs typeface="Verdana" panose="020B0604030504040204" pitchFamily="34" charset="0"/>
              </a:rPr>
              <a:t>How can shapes make a bridge strong?</a:t>
            </a:r>
          </a:p>
        </p:txBody>
      </p:sp>
      <p:pic>
        <p:nvPicPr>
          <p:cNvPr id="10" name="Picture 9">
            <a:extLst>
              <a:ext uri="{FF2B5EF4-FFF2-40B4-BE49-F238E27FC236}">
                <a16:creationId xmlns:a16="http://schemas.microsoft.com/office/drawing/2014/main" xmlns="" id="{9E2AC992-0D15-BEC3-1658-43DEB3EA96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731" t="11502" r="52077" b="11500"/>
          <a:stretch/>
        </p:blipFill>
        <p:spPr>
          <a:xfrm>
            <a:off x="5230386" y="1484784"/>
            <a:ext cx="3373614" cy="2394178"/>
          </a:xfrm>
          <a:prstGeom prst="rect">
            <a:avLst/>
          </a:prstGeom>
        </p:spPr>
      </p:pic>
      <p:pic>
        <p:nvPicPr>
          <p:cNvPr id="11" name="Picture 10">
            <a:extLst>
              <a:ext uri="{FF2B5EF4-FFF2-40B4-BE49-F238E27FC236}">
                <a16:creationId xmlns:a16="http://schemas.microsoft.com/office/drawing/2014/main" xmlns="" id="{8E1E0588-38E1-309F-0F66-19D0A600068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6204" t="11525" r="51992" b="3601"/>
          <a:stretch/>
        </p:blipFill>
        <p:spPr>
          <a:xfrm>
            <a:off x="5124380" y="3699118"/>
            <a:ext cx="3575611" cy="2394178"/>
          </a:xfrm>
          <a:prstGeom prst="rect">
            <a:avLst/>
          </a:prstGeom>
        </p:spPr>
      </p:pic>
      <p:pic>
        <p:nvPicPr>
          <p:cNvPr id="13" name="Picture 12">
            <a:extLst>
              <a:ext uri="{FF2B5EF4-FFF2-40B4-BE49-F238E27FC236}">
                <a16:creationId xmlns:a16="http://schemas.microsoft.com/office/drawing/2014/main" xmlns="" id="{9FC4750E-B074-EA53-DDC0-BB7675359515}"/>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8" name="Content Placeholder 2">
            <a:extLst>
              <a:ext uri="{FF2B5EF4-FFF2-40B4-BE49-F238E27FC236}">
                <a16:creationId xmlns:a16="http://schemas.microsoft.com/office/drawing/2014/main" xmlns="" id="{D96AF254-5AD8-D331-6009-F612A19A307D}"/>
              </a:ext>
            </a:extLst>
          </p:cNvPr>
          <p:cNvSpPr txBox="1">
            <a:spLocks/>
          </p:cNvSpPr>
          <p:nvPr/>
        </p:nvSpPr>
        <p:spPr>
          <a:xfrm>
            <a:off x="540000" y="1665288"/>
            <a:ext cx="4392040" cy="4370427"/>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spcAft>
                <a:spcPts val="1200"/>
              </a:spcAft>
            </a:pPr>
            <a:r>
              <a:rPr lang="en-GB" sz="1800" dirty="0"/>
              <a:t>Make a square from four strips of card of the same length and some paper fasteners. </a:t>
            </a:r>
          </a:p>
          <a:p>
            <a:pPr>
              <a:spcBef>
                <a:spcPts val="1200"/>
              </a:spcBef>
              <a:spcAft>
                <a:spcPts val="1200"/>
              </a:spcAft>
            </a:pPr>
            <a:r>
              <a:rPr lang="en-GB" sz="1800" dirty="0"/>
              <a:t>When completed, hold the square with one side resting on the table and test it by pushing and pulling on any side of it.</a:t>
            </a:r>
          </a:p>
          <a:p>
            <a:pPr>
              <a:spcBef>
                <a:spcPts val="1200"/>
              </a:spcBef>
              <a:spcAft>
                <a:spcPts val="1200"/>
              </a:spcAft>
            </a:pPr>
            <a:r>
              <a:rPr lang="en-GB" sz="1800" dirty="0"/>
              <a:t>Make a triangle (with equal sides) in the same way.</a:t>
            </a:r>
          </a:p>
          <a:p>
            <a:pPr>
              <a:spcBef>
                <a:spcPts val="1200"/>
              </a:spcBef>
              <a:spcAft>
                <a:spcPts val="1200"/>
              </a:spcAft>
            </a:pPr>
            <a:r>
              <a:rPr lang="en-GB" sz="1800" dirty="0"/>
              <a:t>Test the triangle in the same way.</a:t>
            </a:r>
          </a:p>
          <a:p>
            <a:pPr marL="0" indent="0">
              <a:spcBef>
                <a:spcPts val="1200"/>
              </a:spcBef>
              <a:spcAft>
                <a:spcPts val="1200"/>
              </a:spcAft>
              <a:buNone/>
            </a:pPr>
            <a:r>
              <a:rPr lang="en-GB" sz="2000" b="1" dirty="0">
                <a:cs typeface="Verdana" panose="020B0604030504040204" pitchFamily="34" charset="0"/>
              </a:rPr>
              <a:t>What do you notice?</a:t>
            </a:r>
          </a:p>
        </p:txBody>
      </p:sp>
    </p:spTree>
    <p:extLst>
      <p:ext uri="{BB962C8B-B14F-4D97-AF65-F5344CB8AC3E}">
        <p14:creationId xmlns:p14="http://schemas.microsoft.com/office/powerpoint/2010/main" val="1172645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9</a:t>
            </a:fld>
            <a:endParaRPr lang="en-GB"/>
          </a:p>
        </p:txBody>
      </p:sp>
      <p:sp>
        <p:nvSpPr>
          <p:cNvPr id="5" name="Title 1">
            <a:extLst>
              <a:ext uri="{FF2B5EF4-FFF2-40B4-BE49-F238E27FC236}">
                <a16:creationId xmlns:a16="http://schemas.microsoft.com/office/drawing/2014/main" xmlns="" id="{6D62AE23-8D12-434E-A743-C55A736EFA3B}"/>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endParaRPr lang="en-GB" sz="2400" b="1" dirty="0">
              <a:solidFill>
                <a:schemeClr val="bg1"/>
              </a:solidFill>
              <a:cs typeface="Verdana" panose="020B0604030504040204" pitchFamily="34" charset="0"/>
            </a:endParaRPr>
          </a:p>
        </p:txBody>
      </p:sp>
      <p:pic>
        <p:nvPicPr>
          <p:cNvPr id="10" name="Picture 9">
            <a:extLst>
              <a:ext uri="{FF2B5EF4-FFF2-40B4-BE49-F238E27FC236}">
                <a16:creationId xmlns:a16="http://schemas.microsoft.com/office/drawing/2014/main" xmlns="" id="{9E2AC992-0D15-BEC3-1658-43DEB3EA96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733" t="11502" r="18322" b="11500"/>
          <a:stretch/>
        </p:blipFill>
        <p:spPr>
          <a:xfrm>
            <a:off x="1115616" y="1412776"/>
            <a:ext cx="6910788" cy="2394178"/>
          </a:xfrm>
          <a:prstGeom prst="rect">
            <a:avLst/>
          </a:prstGeom>
        </p:spPr>
      </p:pic>
      <p:pic>
        <p:nvPicPr>
          <p:cNvPr id="11" name="Picture 10">
            <a:extLst>
              <a:ext uri="{FF2B5EF4-FFF2-40B4-BE49-F238E27FC236}">
                <a16:creationId xmlns:a16="http://schemas.microsoft.com/office/drawing/2014/main" xmlns="" id="{8E1E0588-38E1-309F-0F66-19D0A600068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6204" t="11525" r="22344" b="3601"/>
          <a:stretch/>
        </p:blipFill>
        <p:spPr>
          <a:xfrm>
            <a:off x="1117596" y="3805608"/>
            <a:ext cx="6908808" cy="2394178"/>
          </a:xfrm>
          <a:prstGeom prst="rect">
            <a:avLst/>
          </a:prstGeom>
        </p:spPr>
      </p:pic>
      <p:pic>
        <p:nvPicPr>
          <p:cNvPr id="3" name="Picture 2">
            <a:extLst>
              <a:ext uri="{FF2B5EF4-FFF2-40B4-BE49-F238E27FC236}">
                <a16:creationId xmlns:a16="http://schemas.microsoft.com/office/drawing/2014/main" xmlns="" id="{35475E1E-19C7-CDFB-03E1-731FEC3972A6}"/>
              </a:ext>
            </a:extLst>
          </p:cNvPr>
          <p:cNvPicPr>
            <a:picLocks noChangeAspect="1"/>
          </p:cNvPicPr>
          <p:nvPr/>
        </p:nvPicPr>
        <p:blipFill>
          <a:blip r:embed="rId5" cstate="print">
            <a:alphaModFix amt="4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Tree>
    <p:extLst>
      <p:ext uri="{BB962C8B-B14F-4D97-AF65-F5344CB8AC3E}">
        <p14:creationId xmlns:p14="http://schemas.microsoft.com/office/powerpoint/2010/main" val="2035485130"/>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6262</TotalTime>
  <Words>739</Words>
  <Application>Microsoft Macintosh PowerPoint</Application>
  <PresentationFormat>On-screen Show (4:3)</PresentationFormat>
  <Paragraphs>114</Paragraphs>
  <Slides>27</Slides>
  <Notes>24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RBT intro</dc:title>
  <dc:creator>Aileen White</dc:creator>
  <cp:lastModifiedBy>Mark</cp:lastModifiedBy>
  <cp:revision>149</cp:revision>
  <cp:lastPrinted>2020-08-05T14:56:51Z</cp:lastPrinted>
  <dcterms:created xsi:type="dcterms:W3CDTF">2016-11-14T12:26:45Z</dcterms:created>
  <dcterms:modified xsi:type="dcterms:W3CDTF">2025-02-18T21:04:30Z</dcterms:modified>
</cp:coreProperties>
</file>