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rels" ContentType="application/vnd.openxmlformats-package.relationships+xml"/>
  <Default Extension="tif" ContentType="image/tif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35"/>
  </p:notesMasterIdLst>
  <p:handoutMasterIdLst>
    <p:handoutMasterId r:id="rId36"/>
  </p:handoutMasterIdLst>
  <p:sldIdLst>
    <p:sldId id="310" r:id="rId2"/>
    <p:sldId id="311" r:id="rId3"/>
    <p:sldId id="314" r:id="rId4"/>
    <p:sldId id="313" r:id="rId5"/>
    <p:sldId id="315" r:id="rId6"/>
    <p:sldId id="316" r:id="rId7"/>
    <p:sldId id="346" r:id="rId8"/>
    <p:sldId id="345" r:id="rId9"/>
    <p:sldId id="319" r:id="rId10"/>
    <p:sldId id="320" r:id="rId11"/>
    <p:sldId id="322" r:id="rId12"/>
    <p:sldId id="323" r:id="rId13"/>
    <p:sldId id="324" r:id="rId14"/>
    <p:sldId id="325" r:id="rId15"/>
    <p:sldId id="326" r:id="rId16"/>
    <p:sldId id="327" r:id="rId17"/>
    <p:sldId id="328" r:id="rId18"/>
    <p:sldId id="329" r:id="rId19"/>
    <p:sldId id="330" r:id="rId20"/>
    <p:sldId id="331" r:id="rId21"/>
    <p:sldId id="333" r:id="rId22"/>
    <p:sldId id="334" r:id="rId23"/>
    <p:sldId id="335" r:id="rId24"/>
    <p:sldId id="336" r:id="rId25"/>
    <p:sldId id="332" r:id="rId26"/>
    <p:sldId id="337" r:id="rId27"/>
    <p:sldId id="338" r:id="rId28"/>
    <p:sldId id="339" r:id="rId29"/>
    <p:sldId id="340" r:id="rId30"/>
    <p:sldId id="341" r:id="rId31"/>
    <p:sldId id="342" r:id="rId32"/>
    <p:sldId id="343" r:id="rId33"/>
    <p:sldId id="344" r:id="rId34"/>
  </p:sldIdLst>
  <p:sldSz cx="9144000" cy="6858000" type="screen4x3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73B2A"/>
    <a:srgbClr val="4AAB31"/>
    <a:srgbClr val="0000CC"/>
    <a:srgbClr val="B4560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590" autoAdjust="0"/>
    <p:restoredTop sz="86482" autoAdjust="0"/>
  </p:normalViewPr>
  <p:slideViewPr>
    <p:cSldViewPr>
      <p:cViewPr varScale="1">
        <p:scale>
          <a:sx n="150" d="100"/>
          <a:sy n="150" d="100"/>
        </p:scale>
        <p:origin x="-1520" y="-11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14" y="3624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notesMaster" Target="notesMasters/notesMaster1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printerSettings" Target="printerSettings/printerSettings1.bin"/><Relationship Id="rId38" Type="http://schemas.openxmlformats.org/officeDocument/2006/relationships/presProps" Target="presProps.xml"/><Relationship Id="rId39" Type="http://schemas.openxmlformats.org/officeDocument/2006/relationships/viewProps" Target="viewProps.xml"/><Relationship Id="rId40" Type="http://schemas.openxmlformats.org/officeDocument/2006/relationships/theme" Target="theme/theme1.xml"/><Relationship Id="rId41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9CA5D4-EE9F-4126-B985-64614DD1CB33}" type="datetimeFigureOut">
              <a:rPr lang="en-GB" smtClean="0"/>
              <a:t>18/02/25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5287BC-6E82-4C2F-9CEF-C4B574988FC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99773179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958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1098" y="0"/>
            <a:ext cx="2944958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BD1380-01DE-4689-992A-2139FCDA0112}" type="datetimeFigureOut">
              <a:rPr lang="en-GB" smtClean="0"/>
              <a:t>18/02/25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606" y="4714882"/>
            <a:ext cx="5438464" cy="44672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170"/>
            <a:ext cx="2944958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1098" y="9428170"/>
            <a:ext cx="2944958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5698E6-2F9F-4663-BD57-88B88FE2E48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25064058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accent6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85A1DE-E8EE-455B-9C96-9DAFE41B99D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969382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85A1DE-E8EE-455B-9C96-9DAFE41B99D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47947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85A1DE-E8EE-455B-9C96-9DAFE41B99D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20469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xmlns="" id="{1E885898-DE89-3298-C99C-7779E0807C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453336"/>
            <a:ext cx="2133600" cy="4046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7585A1DE-E8EE-455B-9C96-9DAFE41B99D9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476398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8EF70CB-11AF-4192-95BB-88D626180E1C}" type="datetime1">
              <a:rPr lang="en-GB" smtClean="0"/>
              <a:t>18/02/25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85A1DE-E8EE-455B-9C96-9DAFE41B99D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81073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99780AF-49D8-4747-BC83-618C005263C6}" type="datetime1">
              <a:rPr lang="en-GB" smtClean="0"/>
              <a:t>18/02/25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85A1DE-E8EE-455B-9C96-9DAFE41B99D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060586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2D5F143-E475-4366-AA82-17AD780BAD72}" type="datetime1">
              <a:rPr lang="en-GB" smtClean="0"/>
              <a:t>18/02/25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85A1DE-E8EE-455B-9C96-9DAFE41B99D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431365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85A1DE-E8EE-455B-9C96-9DAFE41B99D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436531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168B10CE-B960-73A6-A3FA-D5DE6C1036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453336"/>
            <a:ext cx="2133600" cy="404664"/>
          </a:xfrm>
        </p:spPr>
        <p:txBody>
          <a:bodyPr/>
          <a:lstStyle/>
          <a:p>
            <a:fld id="{7585A1DE-E8EE-455B-9C96-9DAFE41B99D9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11893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85A1DE-E8EE-455B-9C96-9DAFE41B99D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35721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85A1DE-E8EE-455B-9C96-9DAFE41B99D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20478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14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1F54119F-FCA2-C089-0745-62FE9B926062}"/>
              </a:ext>
            </a:extLst>
          </p:cNvPr>
          <p:cNvSpPr/>
          <p:nvPr userDrawn="1"/>
        </p:nvSpPr>
        <p:spPr>
          <a:xfrm>
            <a:off x="0" y="6453336"/>
            <a:ext cx="9144000" cy="404664"/>
          </a:xfrm>
          <a:prstGeom prst="rect">
            <a:avLst/>
          </a:prstGeom>
          <a:solidFill>
            <a:srgbClr val="4AAB3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475E5B1F-C332-AC38-006C-C7A37F17083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1437629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453336"/>
            <a:ext cx="2133600" cy="4046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7585A1DE-E8EE-455B-9C96-9DAFE41B99D9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E1861984-124F-9A74-152F-D6AA17995C47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00" y="56463"/>
            <a:ext cx="1465959" cy="974968"/>
          </a:xfrm>
          <a:prstGeom prst="rect">
            <a:avLst/>
          </a:prstGeom>
        </p:spPr>
      </p:pic>
      <p:sp>
        <p:nvSpPr>
          <p:cNvPr id="2" name="Content Placeholder 10">
            <a:extLst>
              <a:ext uri="{FF2B5EF4-FFF2-40B4-BE49-F238E27FC236}">
                <a16:creationId xmlns:a16="http://schemas.microsoft.com/office/drawing/2014/main" xmlns="" id="{4F8774A7-1B03-81FE-418E-9185C63568C4}"/>
              </a:ext>
            </a:extLst>
          </p:cNvPr>
          <p:cNvSpPr txBox="1">
            <a:spLocks/>
          </p:cNvSpPr>
          <p:nvPr userDrawn="1"/>
        </p:nvSpPr>
        <p:spPr>
          <a:xfrm>
            <a:off x="540000" y="6578724"/>
            <a:ext cx="4176464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600"/>
              </a:spcBef>
              <a:buNone/>
            </a:pPr>
            <a:r>
              <a:rPr lang="en-GB" sz="1000" dirty="0">
                <a:solidFill>
                  <a:schemeClr val="bg1"/>
                </a:solidFill>
              </a:rPr>
              <a:t>Resource – Ai: Do we need Bridges?</a:t>
            </a:r>
          </a:p>
        </p:txBody>
      </p:sp>
    </p:spTree>
    <p:extLst>
      <p:ext uri="{BB962C8B-B14F-4D97-AF65-F5344CB8AC3E}">
        <p14:creationId xmlns:p14="http://schemas.microsoft.com/office/powerpoint/2010/main" val="27649531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>
              <a:lumMod val="85000"/>
              <a:lumOff val="15000"/>
            </a:schemeClr>
          </a:solidFill>
          <a:latin typeface="Verdana" panose="020B0604030504040204" pitchFamily="34" charset="0"/>
          <a:ea typeface="Verdana" panose="020B0604030504040204" pitchFamily="34" charset="0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>
              <a:lumMod val="85000"/>
              <a:lumOff val="15000"/>
            </a:schemeClr>
          </a:solidFill>
          <a:latin typeface="Verdana" panose="020B0604030504040204" pitchFamily="34" charset="0"/>
          <a:ea typeface="Verdana" panose="020B0604030504040204" pitchFamily="34" charset="0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>
              <a:lumMod val="85000"/>
              <a:lumOff val="15000"/>
            </a:schemeClr>
          </a:solidFill>
          <a:latin typeface="Verdana" panose="020B0604030504040204" pitchFamily="34" charset="0"/>
          <a:ea typeface="Verdana" panose="020B0604030504040204" pitchFamily="34" charset="0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85000"/>
              <a:lumOff val="15000"/>
            </a:schemeClr>
          </a:solidFill>
          <a:latin typeface="Verdana" panose="020B0604030504040204" pitchFamily="34" charset="0"/>
          <a:ea typeface="Verdana" panose="020B0604030504040204" pitchFamily="34" charset="0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>
              <a:lumMod val="85000"/>
              <a:lumOff val="15000"/>
            </a:schemeClr>
          </a:solidFill>
          <a:latin typeface="Verdana" panose="020B0604030504040204" pitchFamily="34" charset="0"/>
          <a:ea typeface="Verdana" panose="020B0604030504040204" pitchFamily="34" charset="0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>
              <a:lumMod val="85000"/>
              <a:lumOff val="15000"/>
            </a:schemeClr>
          </a:solidFill>
          <a:latin typeface="Verdana" panose="020B0604030504040204" pitchFamily="34" charset="0"/>
          <a:ea typeface="Verdana" panose="020B0604030504040204" pitchFamily="34" charset="0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tiff"/><Relationship Id="rId3" Type="http://schemas.openxmlformats.org/officeDocument/2006/relationships/image" Target="../media/image4.tif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tiff"/><Relationship Id="rId3" Type="http://schemas.openxmlformats.org/officeDocument/2006/relationships/image" Target="../media/image4.tif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iff"/><Relationship Id="rId4" Type="http://schemas.openxmlformats.org/officeDocument/2006/relationships/image" Target="../media/image28.tif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tif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30.tiff"/><Relationship Id="rId5" Type="http://schemas.openxmlformats.org/officeDocument/2006/relationships/image" Target="../media/image27.tiff"/><Relationship Id="rId6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ti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iff"/><Relationship Id="rId4" Type="http://schemas.openxmlformats.org/officeDocument/2006/relationships/image" Target="../media/image31.tif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tif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iff"/><Relationship Id="rId4" Type="http://schemas.openxmlformats.org/officeDocument/2006/relationships/image" Target="../media/image32.jpeg"/><Relationship Id="rId5" Type="http://schemas.openxmlformats.org/officeDocument/2006/relationships/image" Target="../media/image33.png"/><Relationship Id="rId6" Type="http://schemas.openxmlformats.org/officeDocument/2006/relationships/image" Target="../media/image34.jpeg"/><Relationship Id="rId7" Type="http://schemas.openxmlformats.org/officeDocument/2006/relationships/image" Target="../media/image35.tiff"/><Relationship Id="rId8" Type="http://schemas.openxmlformats.org/officeDocument/2006/relationships/image" Target="../media/image36.tiff"/><Relationship Id="rId9" Type="http://schemas.openxmlformats.org/officeDocument/2006/relationships/image" Target="../media/image37.tif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tif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tiff"/><Relationship Id="rId3" Type="http://schemas.openxmlformats.org/officeDocument/2006/relationships/image" Target="../media/image4.tif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iff"/><Relationship Id="rId4" Type="http://schemas.openxmlformats.org/officeDocument/2006/relationships/image" Target="../media/image38.tif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tif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tiff"/><Relationship Id="rId4" Type="http://schemas.openxmlformats.org/officeDocument/2006/relationships/image" Target="../media/image28.tiff"/><Relationship Id="rId5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tif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tiff"/><Relationship Id="rId4" Type="http://schemas.openxmlformats.org/officeDocument/2006/relationships/image" Target="../media/image36.tiff"/><Relationship Id="rId5" Type="http://schemas.openxmlformats.org/officeDocument/2006/relationships/image" Target="../media/image42.tif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tif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tiff"/><Relationship Id="rId4" Type="http://schemas.openxmlformats.org/officeDocument/2006/relationships/image" Target="../media/image38.tiff"/><Relationship Id="rId5" Type="http://schemas.openxmlformats.org/officeDocument/2006/relationships/image" Target="../media/image36.tif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tif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tiff"/><Relationship Id="rId3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tif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Relationship Id="rId3" Type="http://schemas.openxmlformats.org/officeDocument/2006/relationships/image" Target="../media/image8.tif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tif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tiff"/><Relationship Id="rId3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Relationship Id="rId3" Type="http://schemas.openxmlformats.org/officeDocument/2006/relationships/image" Target="../media/image8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A5EB4EB7-C385-666E-DD22-D5150FEA822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26" y="2564905"/>
            <a:ext cx="9139973" cy="3888432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3A8B6956-311A-AFC2-6362-27EDB0D155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453336"/>
            <a:ext cx="2133600" cy="404664"/>
          </a:xfrm>
        </p:spPr>
        <p:txBody>
          <a:bodyPr/>
          <a:lstStyle/>
          <a:p>
            <a:fld id="{7585A1DE-E8EE-455B-9C96-9DAFE41B99D9}" type="slidenum">
              <a:rPr lang="en-GB" smtClean="0"/>
              <a:t>1</a:t>
            </a:fld>
            <a:endParaRPr lang="en-GB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xmlns="" id="{F0F3E046-B9F8-C4B9-9F4F-D96B710DD96F}"/>
              </a:ext>
            </a:extLst>
          </p:cNvPr>
          <p:cNvSpPr txBox="1">
            <a:spLocks/>
          </p:cNvSpPr>
          <p:nvPr/>
        </p:nvSpPr>
        <p:spPr>
          <a:xfrm>
            <a:off x="540000" y="0"/>
            <a:ext cx="8229600" cy="908050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j-cs"/>
              </a:defRPr>
            </a:lvl1pPr>
          </a:lstStyle>
          <a:p>
            <a:pPr algn="l"/>
            <a:r>
              <a:rPr lang="en-GB" sz="2800" b="1" dirty="0">
                <a:solidFill>
                  <a:schemeClr val="bg1"/>
                </a:solidFill>
                <a:cs typeface="Verdana" panose="020B0604030504040204" pitchFamily="34" charset="0"/>
              </a:rPr>
              <a:t>Ai: Do we need Bridges?</a:t>
            </a:r>
          </a:p>
        </p:txBody>
      </p:sp>
      <p:sp>
        <p:nvSpPr>
          <p:cNvPr id="4" name="Content Placeholder 10">
            <a:extLst>
              <a:ext uri="{FF2B5EF4-FFF2-40B4-BE49-F238E27FC236}">
                <a16:creationId xmlns:a16="http://schemas.microsoft.com/office/drawing/2014/main" xmlns="" id="{F419822C-7F35-8FDE-B1A4-60C8598F4E85}"/>
              </a:ext>
            </a:extLst>
          </p:cNvPr>
          <p:cNvSpPr txBox="1">
            <a:spLocks/>
          </p:cNvSpPr>
          <p:nvPr/>
        </p:nvSpPr>
        <p:spPr>
          <a:xfrm>
            <a:off x="540000" y="1952944"/>
            <a:ext cx="3610744" cy="101566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0000" indent="-360000">
              <a:spcBef>
                <a:spcPts val="600"/>
              </a:spcBef>
            </a:pPr>
            <a:r>
              <a:rPr lang="en-GB" sz="1400" dirty="0"/>
              <a:t>To understand what makes a bridge</a:t>
            </a:r>
          </a:p>
          <a:p>
            <a:pPr marL="360000" indent="-360000">
              <a:spcBef>
                <a:spcPts val="600"/>
              </a:spcBef>
            </a:pPr>
            <a:r>
              <a:rPr lang="en-GB" sz="1400" dirty="0"/>
              <a:t>To consider why we need bridges</a:t>
            </a:r>
          </a:p>
          <a:p>
            <a:pPr marL="360000" indent="-360000">
              <a:spcBef>
                <a:spcPts val="600"/>
              </a:spcBef>
            </a:pPr>
            <a:r>
              <a:rPr lang="en-GB" sz="1400" dirty="0"/>
              <a:t>To discuss reasons for bridges to be where they are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3FB9E5A5-6C26-191A-A2CA-94B5D406EB1C}"/>
              </a:ext>
            </a:extLst>
          </p:cNvPr>
          <p:cNvSpPr txBox="1"/>
          <p:nvPr/>
        </p:nvSpPr>
        <p:spPr>
          <a:xfrm>
            <a:off x="540000" y="1478594"/>
            <a:ext cx="3610744" cy="307777"/>
          </a:xfrm>
          <a:prstGeom prst="rect">
            <a:avLst/>
          </a:prstGeom>
          <a:solidFill>
            <a:srgbClr val="4AAB31"/>
          </a:solidFill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en-GB" sz="1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AIMS &amp; OBJECTIVES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00AB6D94-4B3F-686F-3918-81E3719FCDF4}"/>
              </a:ext>
            </a:extLst>
          </p:cNvPr>
          <p:cNvSpPr txBox="1"/>
          <p:nvPr/>
        </p:nvSpPr>
        <p:spPr>
          <a:xfrm>
            <a:off x="540000" y="3841562"/>
            <a:ext cx="3610744" cy="307777"/>
          </a:xfrm>
          <a:prstGeom prst="rect">
            <a:avLst/>
          </a:prstGeom>
          <a:solidFill>
            <a:srgbClr val="4AAB31"/>
          </a:solidFill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en-GB" sz="1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CONTEXT</a:t>
            </a:r>
          </a:p>
        </p:txBody>
      </p:sp>
      <p:sp>
        <p:nvSpPr>
          <p:cNvPr id="7" name="Content Placeholder 10">
            <a:extLst>
              <a:ext uri="{FF2B5EF4-FFF2-40B4-BE49-F238E27FC236}">
                <a16:creationId xmlns:a16="http://schemas.microsoft.com/office/drawing/2014/main" xmlns="" id="{1CF2FFCE-2BB9-C19C-CF42-25E07EB70DAF}"/>
              </a:ext>
            </a:extLst>
          </p:cNvPr>
          <p:cNvSpPr txBox="1">
            <a:spLocks/>
          </p:cNvSpPr>
          <p:nvPr/>
        </p:nvSpPr>
        <p:spPr>
          <a:xfrm>
            <a:off x="540000" y="4315912"/>
            <a:ext cx="3610744" cy="115416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0000" indent="-360000">
              <a:spcBef>
                <a:spcPts val="600"/>
              </a:spcBef>
            </a:pPr>
            <a:r>
              <a:rPr lang="en-GB" sz="1400" dirty="0"/>
              <a:t>Bridges are vital to our way of life. Bridges are unique to their location.</a:t>
            </a:r>
          </a:p>
          <a:p>
            <a:pPr marL="360000" indent="-360000">
              <a:spcBef>
                <a:spcPts val="600"/>
              </a:spcBef>
            </a:pPr>
            <a:r>
              <a:rPr lang="en-GB" sz="1400" dirty="0"/>
              <a:t>Understanding how bridges fail is an important part of learning how to make them stronger.</a:t>
            </a:r>
          </a:p>
        </p:txBody>
      </p:sp>
      <p:sp>
        <p:nvSpPr>
          <p:cNvPr id="8" name="Rounded Rectangular Callout 7">
            <a:extLst>
              <a:ext uri="{FF2B5EF4-FFF2-40B4-BE49-F238E27FC236}">
                <a16:creationId xmlns:a16="http://schemas.microsoft.com/office/drawing/2014/main" xmlns="" id="{F9599E27-09AE-278B-6C81-FD3FC6240F31}"/>
              </a:ext>
            </a:extLst>
          </p:cNvPr>
          <p:cNvSpPr/>
          <p:nvPr/>
        </p:nvSpPr>
        <p:spPr>
          <a:xfrm>
            <a:off x="4541672" y="1478594"/>
            <a:ext cx="2046552" cy="1352691"/>
          </a:xfrm>
          <a:prstGeom prst="wedgeRoundRectCallout">
            <a:avLst>
              <a:gd name="adj1" fmla="val -701"/>
              <a:gd name="adj2" fmla="val 73304"/>
              <a:gd name="adj3" fmla="val 16667"/>
            </a:avLst>
          </a:prstGeom>
          <a:solidFill>
            <a:srgbClr val="4AAB3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72000" rIns="144000" bIns="72000" rtlCol="0" anchor="ctr">
            <a:spAutoFit/>
          </a:bodyPr>
          <a:lstStyle/>
          <a:p>
            <a:r>
              <a:rPr lang="en-GB" sz="1400" b="1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We are going to start thinking about bridges and why they’re so important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4ED0D6A4-6A38-E1F9-F9B9-4E416F6DC97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64087" y="1196752"/>
            <a:ext cx="3779913" cy="5661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40650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3A8B6956-311A-AFC2-6362-27EDB0D155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453336"/>
            <a:ext cx="2133600" cy="404664"/>
          </a:xfrm>
        </p:spPr>
        <p:txBody>
          <a:bodyPr/>
          <a:lstStyle/>
          <a:p>
            <a:fld id="{7585A1DE-E8EE-455B-9C96-9DAFE41B99D9}" type="slidenum">
              <a:rPr lang="en-GB" smtClean="0"/>
              <a:t>10</a:t>
            </a:fld>
            <a:endParaRPr lang="en-GB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xmlns="" id="{F0F3E046-B9F8-C4B9-9F4F-D96B710DD96F}"/>
              </a:ext>
            </a:extLst>
          </p:cNvPr>
          <p:cNvSpPr txBox="1">
            <a:spLocks/>
          </p:cNvSpPr>
          <p:nvPr/>
        </p:nvSpPr>
        <p:spPr>
          <a:xfrm>
            <a:off x="540000" y="0"/>
            <a:ext cx="8229600" cy="908050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j-cs"/>
              </a:defRPr>
            </a:lvl1pPr>
          </a:lstStyle>
          <a:p>
            <a:pPr algn="l"/>
            <a:r>
              <a:rPr lang="en-GB" sz="2400" b="1" dirty="0">
                <a:solidFill>
                  <a:schemeClr val="bg1"/>
                </a:solidFill>
                <a:cs typeface="Verdana" panose="020B0604030504040204" pitchFamily="34" charset="0"/>
              </a:rPr>
              <a:t>An example of a bridge</a:t>
            </a:r>
          </a:p>
        </p:txBody>
      </p:sp>
      <p:pic>
        <p:nvPicPr>
          <p:cNvPr id="5" name="Picture 1" descr="Slide11.jpg">
            <a:extLst>
              <a:ext uri="{FF2B5EF4-FFF2-40B4-BE49-F238E27FC236}">
                <a16:creationId xmlns:a16="http://schemas.microsoft.com/office/drawing/2014/main" xmlns="" id="{43345BAA-8C19-559A-0402-F8EF6329655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83568" y="1700808"/>
            <a:ext cx="7776864" cy="3600399"/>
          </a:xfrm>
          <a:prstGeom prst="roundRect">
            <a:avLst>
              <a:gd name="adj" fmla="val 8201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xmlns="" id="{6B1F5DEE-D740-BF4B-510D-E7CE29118745}"/>
              </a:ext>
            </a:extLst>
          </p:cNvPr>
          <p:cNvSpPr txBox="1">
            <a:spLocks/>
          </p:cNvSpPr>
          <p:nvPr/>
        </p:nvSpPr>
        <p:spPr>
          <a:xfrm>
            <a:off x="540000" y="5545667"/>
            <a:ext cx="8229600" cy="908050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j-cs"/>
              </a:defRPr>
            </a:lvl1pPr>
          </a:lstStyle>
          <a:p>
            <a:r>
              <a:rPr lang="en-GB" sz="2000" dirty="0">
                <a:solidFill>
                  <a:schemeClr val="tx1"/>
                </a:solidFill>
                <a:cs typeface="Verdana" panose="020B0604030504040204" pitchFamily="34" charset="0"/>
              </a:rPr>
              <a:t>Rochester Bridge carries </a:t>
            </a:r>
            <a:r>
              <a:rPr lang="en-GB" sz="2000" dirty="0">
                <a:solidFill>
                  <a:srgbClr val="4AAB31"/>
                </a:solidFill>
                <a:cs typeface="Verdana" panose="020B0604030504040204" pitchFamily="34" charset="0"/>
              </a:rPr>
              <a:t>traffic</a:t>
            </a:r>
            <a:r>
              <a:rPr lang="en-GB" sz="2000" dirty="0">
                <a:solidFill>
                  <a:schemeClr val="tx1"/>
                </a:solidFill>
                <a:cs typeface="Verdana" panose="020B0604030504040204" pitchFamily="34" charset="0"/>
              </a:rPr>
              <a:t> over a </a:t>
            </a:r>
            <a:r>
              <a:rPr lang="en-GB" sz="2000" dirty="0">
                <a:solidFill>
                  <a:srgbClr val="4AAB31"/>
                </a:solidFill>
                <a:cs typeface="Verdana" panose="020B0604030504040204" pitchFamily="34" charset="0"/>
              </a:rPr>
              <a:t>river</a:t>
            </a:r>
            <a:r>
              <a:rPr lang="en-GB" sz="2000" dirty="0">
                <a:solidFill>
                  <a:schemeClr val="tx1"/>
                </a:solidFill>
                <a:cs typeface="Verdana" panose="020B060403050404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466068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4275236A-846E-F045-1F8F-5332B6E0903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26" y="2564905"/>
            <a:ext cx="9139973" cy="3888432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58E9D159-5CDC-F08D-7A82-15D4D2C79B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85A1DE-E8EE-455B-9C96-9DAFE41B99D9}" type="slidenum">
              <a:rPr lang="en-GB" smtClean="0"/>
              <a:t>11</a:t>
            </a:fld>
            <a:endParaRPr lang="en-GB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xmlns="" id="{F49C8C43-A2A7-884A-833B-32EE41E9488B}"/>
              </a:ext>
            </a:extLst>
          </p:cNvPr>
          <p:cNvSpPr txBox="1">
            <a:spLocks/>
          </p:cNvSpPr>
          <p:nvPr/>
        </p:nvSpPr>
        <p:spPr>
          <a:xfrm>
            <a:off x="540000" y="0"/>
            <a:ext cx="8229600" cy="908050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j-cs"/>
              </a:defRPr>
            </a:lvl1pPr>
          </a:lstStyle>
          <a:p>
            <a:pPr algn="l"/>
            <a:endParaRPr lang="en-GB" sz="2000" b="1" dirty="0">
              <a:solidFill>
                <a:schemeClr val="bg1"/>
              </a:solidFill>
              <a:cs typeface="Verdana" panose="020B0604030504040204" pitchFamily="34" charset="0"/>
            </a:endParaRPr>
          </a:p>
        </p:txBody>
      </p:sp>
      <p:sp>
        <p:nvSpPr>
          <p:cNvPr id="5" name="Content Placeholder 10">
            <a:extLst>
              <a:ext uri="{FF2B5EF4-FFF2-40B4-BE49-F238E27FC236}">
                <a16:creationId xmlns:a16="http://schemas.microsoft.com/office/drawing/2014/main" xmlns="" id="{A1412EED-902D-932B-B4FE-00BA6F57C65B}"/>
              </a:ext>
            </a:extLst>
          </p:cNvPr>
          <p:cNvSpPr txBox="1">
            <a:spLocks/>
          </p:cNvSpPr>
          <p:nvPr/>
        </p:nvSpPr>
        <p:spPr>
          <a:xfrm>
            <a:off x="540000" y="1916832"/>
            <a:ext cx="4752080" cy="103329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spcBef>
                <a:spcPts val="600"/>
              </a:spcBef>
              <a:buNone/>
            </a:pPr>
            <a:r>
              <a:rPr lang="en-GB" sz="2400" b="1" dirty="0">
                <a:cs typeface="Verdana" panose="020B0604030504040204" pitchFamily="34" charset="0"/>
              </a:rPr>
              <a:t>How many other situations can you think of?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9B7AB027-7A03-B8D1-AA2B-B7E5360E455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64087" y="1196752"/>
            <a:ext cx="3779913" cy="5661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01730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xmlns="" id="{D1440ADB-AA9B-3B0C-93C9-BB4C539C10F7}"/>
              </a:ext>
            </a:extLst>
          </p:cNvPr>
          <p:cNvSpPr txBox="1">
            <a:spLocks/>
          </p:cNvSpPr>
          <p:nvPr/>
        </p:nvSpPr>
        <p:spPr>
          <a:xfrm>
            <a:off x="683568" y="5805265"/>
            <a:ext cx="4176464" cy="1231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600"/>
              </a:spcBef>
              <a:buNone/>
            </a:pPr>
            <a:r>
              <a:rPr lang="en-GB" sz="800" dirty="0"/>
              <a:t>Image courtesy of photographer Cristina Ruiz Cortina.</a:t>
            </a:r>
          </a:p>
        </p:txBody>
      </p:sp>
      <p:pic>
        <p:nvPicPr>
          <p:cNvPr id="4" name="Picture 1" descr="Slide13.jpg">
            <a:extLst>
              <a:ext uri="{FF2B5EF4-FFF2-40B4-BE49-F238E27FC236}">
                <a16:creationId xmlns:a16="http://schemas.microsoft.com/office/drawing/2014/main" xmlns="" id="{06848975-F2C0-8EDC-9361-8BCB8F7CC6F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83568" y="1700808"/>
            <a:ext cx="7776864" cy="4032447"/>
          </a:xfrm>
          <a:prstGeom prst="roundRect">
            <a:avLst>
              <a:gd name="adj" fmla="val 713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3A8B6956-311A-AFC2-6362-27EDB0D155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453336"/>
            <a:ext cx="2133600" cy="404664"/>
          </a:xfrm>
        </p:spPr>
        <p:txBody>
          <a:bodyPr/>
          <a:lstStyle/>
          <a:p>
            <a:fld id="{7585A1DE-E8EE-455B-9C96-9DAFE41B99D9}" type="slidenum">
              <a:rPr lang="en-GB" smtClean="0"/>
              <a:t>12</a:t>
            </a:fld>
            <a:endParaRPr lang="en-GB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xmlns="" id="{F0F3E046-B9F8-C4B9-9F4F-D96B710DD96F}"/>
              </a:ext>
            </a:extLst>
          </p:cNvPr>
          <p:cNvSpPr txBox="1">
            <a:spLocks/>
          </p:cNvSpPr>
          <p:nvPr/>
        </p:nvSpPr>
        <p:spPr>
          <a:xfrm>
            <a:off x="540000" y="0"/>
            <a:ext cx="8229600" cy="908050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j-cs"/>
              </a:defRPr>
            </a:lvl1pPr>
          </a:lstStyle>
          <a:p>
            <a:pPr algn="l"/>
            <a:r>
              <a:rPr lang="en-GB" sz="2400" b="1" dirty="0">
                <a:solidFill>
                  <a:schemeClr val="bg1"/>
                </a:solidFill>
                <a:cs typeface="Verdana" panose="020B0604030504040204" pitchFamily="34" charset="0"/>
              </a:rPr>
              <a:t>People over a stream</a:t>
            </a:r>
          </a:p>
        </p:txBody>
      </p:sp>
    </p:spTree>
    <p:extLst>
      <p:ext uri="{BB962C8B-B14F-4D97-AF65-F5344CB8AC3E}">
        <p14:creationId xmlns:p14="http://schemas.microsoft.com/office/powerpoint/2010/main" val="11372649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 descr="Slide14.jpg">
            <a:extLst>
              <a:ext uri="{FF2B5EF4-FFF2-40B4-BE49-F238E27FC236}">
                <a16:creationId xmlns:a16="http://schemas.microsoft.com/office/drawing/2014/main" xmlns="" id="{633D3111-B9EB-3C7D-C55E-631AE127D2C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83568" y="1628131"/>
            <a:ext cx="7776864" cy="4105124"/>
          </a:xfrm>
          <a:prstGeom prst="roundRect">
            <a:avLst>
              <a:gd name="adj" fmla="val 6682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xmlns="" id="{D1440ADB-AA9B-3B0C-93C9-BB4C539C10F7}"/>
              </a:ext>
            </a:extLst>
          </p:cNvPr>
          <p:cNvSpPr txBox="1">
            <a:spLocks/>
          </p:cNvSpPr>
          <p:nvPr/>
        </p:nvSpPr>
        <p:spPr>
          <a:xfrm>
            <a:off x="683568" y="5805265"/>
            <a:ext cx="4176464" cy="1231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600"/>
              </a:spcBef>
              <a:buNone/>
            </a:pPr>
            <a:r>
              <a:rPr lang="en-GB" sz="800" dirty="0"/>
              <a:t>Image taken from </a:t>
            </a:r>
            <a:r>
              <a:rPr lang="en-GB" sz="800" dirty="0" err="1"/>
              <a:t>Wikipedia.org</a:t>
            </a:r>
            <a:r>
              <a:rPr lang="en-GB" sz="800" dirty="0"/>
              <a:t> courtesy of Flickr user </a:t>
            </a:r>
            <a:r>
              <a:rPr lang="en-GB" sz="800" dirty="0" err="1"/>
              <a:t>SidewaysSarah</a:t>
            </a:r>
            <a:r>
              <a:rPr lang="en-GB" sz="800" dirty="0"/>
              <a:t>.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3A8B6956-311A-AFC2-6362-27EDB0D155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453336"/>
            <a:ext cx="2133600" cy="404664"/>
          </a:xfrm>
        </p:spPr>
        <p:txBody>
          <a:bodyPr/>
          <a:lstStyle/>
          <a:p>
            <a:fld id="{7585A1DE-E8EE-455B-9C96-9DAFE41B99D9}" type="slidenum">
              <a:rPr lang="en-GB" smtClean="0"/>
              <a:t>13</a:t>
            </a:fld>
            <a:endParaRPr lang="en-GB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xmlns="" id="{F0F3E046-B9F8-C4B9-9F4F-D96B710DD96F}"/>
              </a:ext>
            </a:extLst>
          </p:cNvPr>
          <p:cNvSpPr txBox="1">
            <a:spLocks/>
          </p:cNvSpPr>
          <p:nvPr/>
        </p:nvSpPr>
        <p:spPr>
          <a:xfrm>
            <a:off x="540000" y="0"/>
            <a:ext cx="8229600" cy="908050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j-cs"/>
              </a:defRPr>
            </a:lvl1pPr>
          </a:lstStyle>
          <a:p>
            <a:pPr algn="l"/>
            <a:r>
              <a:rPr lang="en-GB" sz="2400" b="1" dirty="0">
                <a:solidFill>
                  <a:schemeClr val="bg1"/>
                </a:solidFill>
                <a:cs typeface="Verdana" panose="020B0604030504040204" pitchFamily="34" charset="0"/>
              </a:rPr>
              <a:t>Traffic over a river</a:t>
            </a:r>
          </a:p>
        </p:txBody>
      </p:sp>
    </p:spTree>
    <p:extLst>
      <p:ext uri="{BB962C8B-B14F-4D97-AF65-F5344CB8AC3E}">
        <p14:creationId xmlns:p14="http://schemas.microsoft.com/office/powerpoint/2010/main" val="31034589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Slide15.jpg">
            <a:extLst>
              <a:ext uri="{FF2B5EF4-FFF2-40B4-BE49-F238E27FC236}">
                <a16:creationId xmlns:a16="http://schemas.microsoft.com/office/drawing/2014/main" xmlns="" id="{92C306CD-B2F2-616C-1FB3-D7328CCBD00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83568" y="1628129"/>
            <a:ext cx="7776864" cy="4105125"/>
          </a:xfrm>
          <a:prstGeom prst="roundRect">
            <a:avLst>
              <a:gd name="adj" fmla="val 6355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xmlns="" id="{D1440ADB-AA9B-3B0C-93C9-BB4C539C10F7}"/>
              </a:ext>
            </a:extLst>
          </p:cNvPr>
          <p:cNvSpPr txBox="1">
            <a:spLocks/>
          </p:cNvSpPr>
          <p:nvPr/>
        </p:nvSpPr>
        <p:spPr>
          <a:xfrm>
            <a:off x="683568" y="5805265"/>
            <a:ext cx="4176464" cy="3231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600"/>
              </a:spcBef>
              <a:buNone/>
            </a:pPr>
            <a:r>
              <a:rPr lang="en-GB" sz="800" dirty="0"/>
              <a:t>Image taken from </a:t>
            </a:r>
            <a:r>
              <a:rPr lang="en-GB" sz="800" dirty="0" err="1"/>
              <a:t>Wikipedia.org</a:t>
            </a:r>
            <a:r>
              <a:rPr lang="en-GB" sz="800" dirty="0"/>
              <a:t> created by Kim </a:t>
            </a:r>
            <a:r>
              <a:rPr lang="en-GB" sz="800" dirty="0" err="1"/>
              <a:t>R</a:t>
            </a:r>
            <a:r>
              <a:rPr lang="en-GB" sz="800" dirty="0" err="1">
                <a:effectLst/>
                <a:latin typeface="Verdana" panose="020B0604030504040204" pitchFamily="34" charset="0"/>
              </a:rPr>
              <a:t>ö</a:t>
            </a:r>
            <a:r>
              <a:rPr lang="en-GB" sz="800" dirty="0" err="1"/>
              <a:t>tzel</a:t>
            </a:r>
            <a:r>
              <a:rPr lang="en-GB" sz="800" dirty="0"/>
              <a:t>.</a:t>
            </a:r>
            <a:endParaRPr lang="en-GB" sz="800" dirty="0">
              <a:effectLst/>
              <a:latin typeface="Verdana" panose="020B0604030504040204" pitchFamily="34" charset="0"/>
            </a:endParaRPr>
          </a:p>
          <a:p>
            <a:pPr marL="0" indent="0">
              <a:spcBef>
                <a:spcPts val="600"/>
              </a:spcBef>
              <a:buNone/>
            </a:pPr>
            <a:endParaRPr lang="en-GB" sz="800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3A8B6956-311A-AFC2-6362-27EDB0D155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453336"/>
            <a:ext cx="2133600" cy="404664"/>
          </a:xfrm>
        </p:spPr>
        <p:txBody>
          <a:bodyPr/>
          <a:lstStyle/>
          <a:p>
            <a:fld id="{7585A1DE-E8EE-455B-9C96-9DAFE41B99D9}" type="slidenum">
              <a:rPr lang="en-GB" smtClean="0"/>
              <a:t>14</a:t>
            </a:fld>
            <a:endParaRPr lang="en-GB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xmlns="" id="{F0F3E046-B9F8-C4B9-9F4F-D96B710DD96F}"/>
              </a:ext>
            </a:extLst>
          </p:cNvPr>
          <p:cNvSpPr txBox="1">
            <a:spLocks/>
          </p:cNvSpPr>
          <p:nvPr/>
        </p:nvSpPr>
        <p:spPr>
          <a:xfrm>
            <a:off x="540000" y="0"/>
            <a:ext cx="8229600" cy="908050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j-cs"/>
              </a:defRPr>
            </a:lvl1pPr>
          </a:lstStyle>
          <a:p>
            <a:pPr algn="l"/>
            <a:r>
              <a:rPr lang="en-GB" sz="2400" b="1" dirty="0">
                <a:solidFill>
                  <a:schemeClr val="bg1"/>
                </a:solidFill>
                <a:cs typeface="Verdana" panose="020B0604030504040204" pitchFamily="34" charset="0"/>
              </a:rPr>
              <a:t>Traffic over the sea</a:t>
            </a:r>
          </a:p>
        </p:txBody>
      </p:sp>
    </p:spTree>
    <p:extLst>
      <p:ext uri="{BB962C8B-B14F-4D97-AF65-F5344CB8AC3E}">
        <p14:creationId xmlns:p14="http://schemas.microsoft.com/office/powerpoint/2010/main" val="6341042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 descr="Slide16.jpg">
            <a:extLst>
              <a:ext uri="{FF2B5EF4-FFF2-40B4-BE49-F238E27FC236}">
                <a16:creationId xmlns:a16="http://schemas.microsoft.com/office/drawing/2014/main" xmlns="" id="{F17217A7-3632-F133-0714-7C26811E989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83568" y="1628128"/>
            <a:ext cx="7776864" cy="4105125"/>
          </a:xfrm>
          <a:prstGeom prst="roundRect">
            <a:avLst>
              <a:gd name="adj" fmla="val 6148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3A8B6956-311A-AFC2-6362-27EDB0D155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453336"/>
            <a:ext cx="2133600" cy="404664"/>
          </a:xfrm>
        </p:spPr>
        <p:txBody>
          <a:bodyPr/>
          <a:lstStyle/>
          <a:p>
            <a:fld id="{7585A1DE-E8EE-455B-9C96-9DAFE41B99D9}" type="slidenum">
              <a:rPr lang="en-GB" smtClean="0"/>
              <a:t>15</a:t>
            </a:fld>
            <a:endParaRPr lang="en-GB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xmlns="" id="{F0F3E046-B9F8-C4B9-9F4F-D96B710DD96F}"/>
              </a:ext>
            </a:extLst>
          </p:cNvPr>
          <p:cNvSpPr txBox="1">
            <a:spLocks/>
          </p:cNvSpPr>
          <p:nvPr/>
        </p:nvSpPr>
        <p:spPr>
          <a:xfrm>
            <a:off x="540000" y="0"/>
            <a:ext cx="8229600" cy="908050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j-cs"/>
              </a:defRPr>
            </a:lvl1pPr>
          </a:lstStyle>
          <a:p>
            <a:pPr algn="l"/>
            <a:r>
              <a:rPr lang="en-GB" sz="2400" b="1" dirty="0">
                <a:solidFill>
                  <a:schemeClr val="bg1"/>
                </a:solidFill>
                <a:cs typeface="Verdana" panose="020B0604030504040204" pitchFamily="34" charset="0"/>
              </a:rPr>
              <a:t>Trains over traffic</a:t>
            </a:r>
          </a:p>
        </p:txBody>
      </p:sp>
      <p:sp>
        <p:nvSpPr>
          <p:cNvPr id="4" name="Content Placeholder 10">
            <a:extLst>
              <a:ext uri="{FF2B5EF4-FFF2-40B4-BE49-F238E27FC236}">
                <a16:creationId xmlns:a16="http://schemas.microsoft.com/office/drawing/2014/main" xmlns="" id="{2B48AC7A-2642-8087-D452-8C056EF4F88C}"/>
              </a:ext>
            </a:extLst>
          </p:cNvPr>
          <p:cNvSpPr txBox="1">
            <a:spLocks/>
          </p:cNvSpPr>
          <p:nvPr/>
        </p:nvSpPr>
        <p:spPr>
          <a:xfrm>
            <a:off x="683568" y="5805265"/>
            <a:ext cx="4176464" cy="1231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600"/>
              </a:spcBef>
              <a:buNone/>
            </a:pPr>
            <a:r>
              <a:rPr lang="en-GB" sz="800" dirty="0"/>
              <a:t>Image courtesy of Guy Fox.</a:t>
            </a:r>
          </a:p>
        </p:txBody>
      </p:sp>
    </p:spTree>
    <p:extLst>
      <p:ext uri="{BB962C8B-B14F-4D97-AF65-F5344CB8AC3E}">
        <p14:creationId xmlns:p14="http://schemas.microsoft.com/office/powerpoint/2010/main" val="14614355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Slide17.jpg">
            <a:extLst>
              <a:ext uri="{FF2B5EF4-FFF2-40B4-BE49-F238E27FC236}">
                <a16:creationId xmlns:a16="http://schemas.microsoft.com/office/drawing/2014/main" xmlns="" id="{C86A3EDB-7976-E071-10D2-64E0CA44697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83568" y="1628127"/>
            <a:ext cx="7776864" cy="4105126"/>
          </a:xfrm>
          <a:prstGeom prst="roundRect">
            <a:avLst>
              <a:gd name="adj" fmla="val 6148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3A8B6956-311A-AFC2-6362-27EDB0D155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453336"/>
            <a:ext cx="2133600" cy="404664"/>
          </a:xfrm>
        </p:spPr>
        <p:txBody>
          <a:bodyPr/>
          <a:lstStyle/>
          <a:p>
            <a:fld id="{7585A1DE-E8EE-455B-9C96-9DAFE41B99D9}" type="slidenum">
              <a:rPr lang="en-GB" smtClean="0"/>
              <a:t>16</a:t>
            </a:fld>
            <a:endParaRPr lang="en-GB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xmlns="" id="{F0F3E046-B9F8-C4B9-9F4F-D96B710DD96F}"/>
              </a:ext>
            </a:extLst>
          </p:cNvPr>
          <p:cNvSpPr txBox="1">
            <a:spLocks/>
          </p:cNvSpPr>
          <p:nvPr/>
        </p:nvSpPr>
        <p:spPr>
          <a:xfrm>
            <a:off x="540000" y="0"/>
            <a:ext cx="8229600" cy="908050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j-cs"/>
              </a:defRPr>
            </a:lvl1pPr>
          </a:lstStyle>
          <a:p>
            <a:pPr algn="l"/>
            <a:r>
              <a:rPr lang="en-GB" sz="2400" b="1" dirty="0">
                <a:solidFill>
                  <a:schemeClr val="bg1"/>
                </a:solidFill>
                <a:cs typeface="Verdana" panose="020B0604030504040204" pitchFamily="34" charset="0"/>
              </a:rPr>
              <a:t>Trains over a river</a:t>
            </a:r>
          </a:p>
        </p:txBody>
      </p:sp>
      <p:sp>
        <p:nvSpPr>
          <p:cNvPr id="6" name="Content Placeholder 10">
            <a:extLst>
              <a:ext uri="{FF2B5EF4-FFF2-40B4-BE49-F238E27FC236}">
                <a16:creationId xmlns:a16="http://schemas.microsoft.com/office/drawing/2014/main" xmlns="" id="{2C4269FB-2798-8566-153F-6ADE948A7044}"/>
              </a:ext>
            </a:extLst>
          </p:cNvPr>
          <p:cNvSpPr txBox="1">
            <a:spLocks/>
          </p:cNvSpPr>
          <p:nvPr/>
        </p:nvSpPr>
        <p:spPr>
          <a:xfrm>
            <a:off x="683568" y="5805265"/>
            <a:ext cx="4176464" cy="1231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600"/>
              </a:spcBef>
              <a:buNone/>
            </a:pPr>
            <a:r>
              <a:rPr lang="en-GB" sz="800" dirty="0"/>
              <a:t>Image taken from </a:t>
            </a:r>
            <a:r>
              <a:rPr lang="en-GB" sz="800" dirty="0" err="1"/>
              <a:t>Wikipedia.org</a:t>
            </a:r>
            <a:r>
              <a:rPr lang="en-GB" sz="800" dirty="0"/>
              <a:t> courtesy of user </a:t>
            </a:r>
            <a:r>
              <a:rPr lang="en-GB" sz="800" dirty="0" err="1"/>
              <a:t>NellsWiki</a:t>
            </a:r>
            <a:r>
              <a:rPr lang="en-GB" sz="800" dirty="0"/>
              <a:t>.</a:t>
            </a:r>
            <a:endParaRPr lang="en-GB" sz="800" dirty="0">
              <a:effectLst/>
              <a:latin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467734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 descr="Slide18.jpg">
            <a:extLst>
              <a:ext uri="{FF2B5EF4-FFF2-40B4-BE49-F238E27FC236}">
                <a16:creationId xmlns:a16="http://schemas.microsoft.com/office/drawing/2014/main" xmlns="" id="{5306BB8C-540E-F96B-5ED5-39D5849AF29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83568" y="1628126"/>
            <a:ext cx="7776864" cy="4105127"/>
          </a:xfrm>
          <a:prstGeom prst="roundRect">
            <a:avLst>
              <a:gd name="adj" fmla="val 5942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3A8B6956-311A-AFC2-6362-27EDB0D155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453336"/>
            <a:ext cx="2133600" cy="404664"/>
          </a:xfrm>
        </p:spPr>
        <p:txBody>
          <a:bodyPr/>
          <a:lstStyle/>
          <a:p>
            <a:fld id="{7585A1DE-E8EE-455B-9C96-9DAFE41B99D9}" type="slidenum">
              <a:rPr lang="en-GB" smtClean="0"/>
              <a:t>17</a:t>
            </a:fld>
            <a:endParaRPr lang="en-GB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xmlns="" id="{F0F3E046-B9F8-C4B9-9F4F-D96B710DD96F}"/>
              </a:ext>
            </a:extLst>
          </p:cNvPr>
          <p:cNvSpPr txBox="1">
            <a:spLocks/>
          </p:cNvSpPr>
          <p:nvPr/>
        </p:nvSpPr>
        <p:spPr>
          <a:xfrm>
            <a:off x="540000" y="0"/>
            <a:ext cx="8229600" cy="908050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j-cs"/>
              </a:defRPr>
            </a:lvl1pPr>
          </a:lstStyle>
          <a:p>
            <a:pPr algn="l"/>
            <a:r>
              <a:rPr lang="en-GB" sz="2400" b="1" dirty="0">
                <a:solidFill>
                  <a:schemeClr val="bg1"/>
                </a:solidFill>
                <a:cs typeface="Verdana" panose="020B0604030504040204" pitchFamily="34" charset="0"/>
              </a:rPr>
              <a:t>People over a river</a:t>
            </a:r>
          </a:p>
        </p:txBody>
      </p:sp>
      <p:sp>
        <p:nvSpPr>
          <p:cNvPr id="4" name="Content Placeholder 10">
            <a:extLst>
              <a:ext uri="{FF2B5EF4-FFF2-40B4-BE49-F238E27FC236}">
                <a16:creationId xmlns:a16="http://schemas.microsoft.com/office/drawing/2014/main" xmlns="" id="{003C8509-824D-F513-AC40-9EBA5343EA80}"/>
              </a:ext>
            </a:extLst>
          </p:cNvPr>
          <p:cNvSpPr txBox="1">
            <a:spLocks/>
          </p:cNvSpPr>
          <p:nvPr/>
        </p:nvSpPr>
        <p:spPr>
          <a:xfrm>
            <a:off x="683568" y="5805265"/>
            <a:ext cx="4176464" cy="1231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600"/>
              </a:spcBef>
              <a:buNone/>
            </a:pPr>
            <a:r>
              <a:rPr lang="en-GB" sz="800" dirty="0"/>
              <a:t>Image courtesy of Guy Fox.</a:t>
            </a:r>
          </a:p>
        </p:txBody>
      </p:sp>
    </p:spTree>
    <p:extLst>
      <p:ext uri="{BB962C8B-B14F-4D97-AF65-F5344CB8AC3E}">
        <p14:creationId xmlns:p14="http://schemas.microsoft.com/office/powerpoint/2010/main" val="266383545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Slide19.jpg">
            <a:extLst>
              <a:ext uri="{FF2B5EF4-FFF2-40B4-BE49-F238E27FC236}">
                <a16:creationId xmlns:a16="http://schemas.microsoft.com/office/drawing/2014/main" xmlns="" id="{F662BE74-88AE-4FE2-66A7-5715F01C5CF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83568" y="1700808"/>
            <a:ext cx="7776864" cy="4040085"/>
          </a:xfrm>
          <a:prstGeom prst="roundRect">
            <a:avLst>
              <a:gd name="adj" fmla="val 614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3A8B6956-311A-AFC2-6362-27EDB0D155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453336"/>
            <a:ext cx="2133600" cy="404664"/>
          </a:xfrm>
        </p:spPr>
        <p:txBody>
          <a:bodyPr/>
          <a:lstStyle/>
          <a:p>
            <a:fld id="{7585A1DE-E8EE-455B-9C96-9DAFE41B99D9}" type="slidenum">
              <a:rPr lang="en-GB" smtClean="0"/>
              <a:t>18</a:t>
            </a:fld>
            <a:endParaRPr lang="en-GB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xmlns="" id="{F0F3E046-B9F8-C4B9-9F4F-D96B710DD96F}"/>
              </a:ext>
            </a:extLst>
          </p:cNvPr>
          <p:cNvSpPr txBox="1">
            <a:spLocks/>
          </p:cNvSpPr>
          <p:nvPr/>
        </p:nvSpPr>
        <p:spPr>
          <a:xfrm>
            <a:off x="540000" y="0"/>
            <a:ext cx="8229600" cy="908050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j-cs"/>
              </a:defRPr>
            </a:lvl1pPr>
          </a:lstStyle>
          <a:p>
            <a:pPr algn="l"/>
            <a:r>
              <a:rPr lang="en-GB" sz="2400" b="1" dirty="0">
                <a:solidFill>
                  <a:schemeClr val="bg1"/>
                </a:solidFill>
                <a:cs typeface="Verdana" panose="020B0604030504040204" pitchFamily="34" charset="0"/>
              </a:rPr>
              <a:t>People and traffic over a river</a:t>
            </a:r>
          </a:p>
        </p:txBody>
      </p:sp>
      <p:sp>
        <p:nvSpPr>
          <p:cNvPr id="5" name="Content Placeholder 10">
            <a:extLst>
              <a:ext uri="{FF2B5EF4-FFF2-40B4-BE49-F238E27FC236}">
                <a16:creationId xmlns:a16="http://schemas.microsoft.com/office/drawing/2014/main" xmlns="" id="{65F2FDC6-18C4-AD4E-FFD6-13C116594DC3}"/>
              </a:ext>
            </a:extLst>
          </p:cNvPr>
          <p:cNvSpPr txBox="1">
            <a:spLocks/>
          </p:cNvSpPr>
          <p:nvPr/>
        </p:nvSpPr>
        <p:spPr>
          <a:xfrm>
            <a:off x="683568" y="5805265"/>
            <a:ext cx="4176464" cy="1231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600"/>
              </a:spcBef>
              <a:buNone/>
            </a:pPr>
            <a:r>
              <a:rPr lang="en-GB" sz="800" dirty="0"/>
              <a:t>Image courtesy of Guy Fox.</a:t>
            </a:r>
          </a:p>
        </p:txBody>
      </p:sp>
    </p:spTree>
    <p:extLst>
      <p:ext uri="{BB962C8B-B14F-4D97-AF65-F5344CB8AC3E}">
        <p14:creationId xmlns:p14="http://schemas.microsoft.com/office/powerpoint/2010/main" val="147812823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 descr="Slide20.jpg">
            <a:extLst>
              <a:ext uri="{FF2B5EF4-FFF2-40B4-BE49-F238E27FC236}">
                <a16:creationId xmlns:a16="http://schemas.microsoft.com/office/drawing/2014/main" xmlns="" id="{E12A9D51-B7B7-7E96-BDF1-491EE4C5093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82328" y="1700808"/>
            <a:ext cx="7776864" cy="4032445"/>
          </a:xfrm>
          <a:prstGeom prst="roundRect">
            <a:avLst>
              <a:gd name="adj" fmla="val 6111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3A8B6956-311A-AFC2-6362-27EDB0D155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453336"/>
            <a:ext cx="2133600" cy="404664"/>
          </a:xfrm>
        </p:spPr>
        <p:txBody>
          <a:bodyPr/>
          <a:lstStyle/>
          <a:p>
            <a:fld id="{7585A1DE-E8EE-455B-9C96-9DAFE41B99D9}" type="slidenum">
              <a:rPr lang="en-GB" smtClean="0"/>
              <a:t>19</a:t>
            </a:fld>
            <a:endParaRPr lang="en-GB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xmlns="" id="{F0F3E046-B9F8-C4B9-9F4F-D96B710DD96F}"/>
              </a:ext>
            </a:extLst>
          </p:cNvPr>
          <p:cNvSpPr txBox="1">
            <a:spLocks/>
          </p:cNvSpPr>
          <p:nvPr/>
        </p:nvSpPr>
        <p:spPr>
          <a:xfrm>
            <a:off x="540000" y="0"/>
            <a:ext cx="8229600" cy="908050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j-cs"/>
              </a:defRPr>
            </a:lvl1pPr>
          </a:lstStyle>
          <a:p>
            <a:pPr algn="l"/>
            <a:r>
              <a:rPr lang="en-GB" sz="2400" b="1" dirty="0">
                <a:solidFill>
                  <a:schemeClr val="bg1"/>
                </a:solidFill>
                <a:cs typeface="Verdana" panose="020B0604030504040204" pitchFamily="34" charset="0"/>
              </a:rPr>
              <a:t>Trains over a gorge</a:t>
            </a:r>
          </a:p>
        </p:txBody>
      </p:sp>
      <p:sp>
        <p:nvSpPr>
          <p:cNvPr id="6" name="Content Placeholder 10">
            <a:extLst>
              <a:ext uri="{FF2B5EF4-FFF2-40B4-BE49-F238E27FC236}">
                <a16:creationId xmlns:a16="http://schemas.microsoft.com/office/drawing/2014/main" xmlns="" id="{2C4269FB-2798-8566-153F-6ADE948A7044}"/>
              </a:ext>
            </a:extLst>
          </p:cNvPr>
          <p:cNvSpPr txBox="1">
            <a:spLocks/>
          </p:cNvSpPr>
          <p:nvPr/>
        </p:nvSpPr>
        <p:spPr>
          <a:xfrm>
            <a:off x="683568" y="5805265"/>
            <a:ext cx="4176464" cy="1231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600"/>
              </a:spcBef>
              <a:buNone/>
            </a:pPr>
            <a:r>
              <a:rPr lang="en-GB" sz="800" dirty="0"/>
              <a:t>Image courtesy of the National Park Service.</a:t>
            </a:r>
            <a:endParaRPr lang="en-GB" sz="800" dirty="0">
              <a:effectLst/>
              <a:latin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11802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" descr="Slide03.jpg">
            <a:extLst>
              <a:ext uri="{FF2B5EF4-FFF2-40B4-BE49-F238E27FC236}">
                <a16:creationId xmlns:a16="http://schemas.microsoft.com/office/drawing/2014/main" xmlns="" id="{DF9F3C80-37BD-E449-ED25-7A0EDA31380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764704"/>
            <a:ext cx="9144000" cy="5688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EE4F836C-85BC-3B0E-5DDC-295F37E56AC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2412" cy="143762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8FB37149-1362-529A-E07B-C3A741E305C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00" y="56463"/>
            <a:ext cx="1465959" cy="974968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3A8B6956-311A-AFC2-6362-27EDB0D155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453336"/>
            <a:ext cx="2133600" cy="404664"/>
          </a:xfrm>
        </p:spPr>
        <p:txBody>
          <a:bodyPr/>
          <a:lstStyle/>
          <a:p>
            <a:fld id="{7585A1DE-E8EE-455B-9C96-9DAFE41B99D9}" type="slidenum">
              <a:rPr lang="en-GB" smtClean="0"/>
              <a:pPr/>
              <a:t>2</a:t>
            </a:fld>
            <a:endParaRPr lang="en-GB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xmlns="" id="{F0F3E046-B9F8-C4B9-9F4F-D96B710DD96F}"/>
              </a:ext>
            </a:extLst>
          </p:cNvPr>
          <p:cNvSpPr txBox="1">
            <a:spLocks/>
          </p:cNvSpPr>
          <p:nvPr/>
        </p:nvSpPr>
        <p:spPr>
          <a:xfrm>
            <a:off x="540000" y="0"/>
            <a:ext cx="8229600" cy="908050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j-cs"/>
              </a:defRPr>
            </a:lvl1pPr>
          </a:lstStyle>
          <a:p>
            <a:pPr algn="l"/>
            <a:r>
              <a:rPr lang="en-GB" sz="2400" b="1" dirty="0">
                <a:solidFill>
                  <a:schemeClr val="bg1"/>
                </a:solidFill>
                <a:cs typeface="Verdana" panose="020B0604030504040204" pitchFamily="34" charset="0"/>
              </a:rPr>
              <a:t>Why do we need Bridges?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xmlns="" id="{D1440ADB-AA9B-3B0C-93C9-BB4C539C10F7}"/>
              </a:ext>
            </a:extLst>
          </p:cNvPr>
          <p:cNvSpPr txBox="1">
            <a:spLocks/>
          </p:cNvSpPr>
          <p:nvPr/>
        </p:nvSpPr>
        <p:spPr>
          <a:xfrm>
            <a:off x="4716464" y="6205754"/>
            <a:ext cx="4176464" cy="1231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spcBef>
                <a:spcPts val="600"/>
              </a:spcBef>
              <a:buNone/>
            </a:pPr>
            <a:r>
              <a:rPr lang="en-GB" sz="800" dirty="0">
                <a:solidFill>
                  <a:schemeClr val="bg1"/>
                </a:solidFill>
              </a:rPr>
              <a:t>Image taken from </a:t>
            </a:r>
            <a:r>
              <a:rPr lang="en-GB" sz="800" dirty="0" err="1">
                <a:solidFill>
                  <a:schemeClr val="bg1"/>
                </a:solidFill>
              </a:rPr>
              <a:t>Wikipedia.org</a:t>
            </a:r>
            <a:r>
              <a:rPr lang="en-GB" sz="800" dirty="0">
                <a:solidFill>
                  <a:schemeClr val="bg1"/>
                </a:solidFill>
              </a:rPr>
              <a:t> courtesy of Rich </a:t>
            </a:r>
            <a:r>
              <a:rPr lang="en-GB" sz="800" dirty="0" err="1">
                <a:solidFill>
                  <a:schemeClr val="bg1"/>
                </a:solidFill>
              </a:rPr>
              <a:t>Niewiroski</a:t>
            </a:r>
            <a:r>
              <a:rPr lang="en-GB" sz="800" dirty="0">
                <a:solidFill>
                  <a:schemeClr val="bg1"/>
                </a:solidFill>
              </a:rPr>
              <a:t> Jr.</a:t>
            </a:r>
          </a:p>
        </p:txBody>
      </p:sp>
    </p:spTree>
    <p:extLst>
      <p:ext uri="{BB962C8B-B14F-4D97-AF65-F5344CB8AC3E}">
        <p14:creationId xmlns:p14="http://schemas.microsoft.com/office/powerpoint/2010/main" val="326059082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3A8B6956-311A-AFC2-6362-27EDB0D155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453336"/>
            <a:ext cx="2133600" cy="404664"/>
          </a:xfrm>
        </p:spPr>
        <p:txBody>
          <a:bodyPr/>
          <a:lstStyle/>
          <a:p>
            <a:fld id="{7585A1DE-E8EE-455B-9C96-9DAFE41B99D9}" type="slidenum">
              <a:rPr lang="en-GB" smtClean="0"/>
              <a:t>20</a:t>
            </a:fld>
            <a:endParaRPr lang="en-GB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xmlns="" id="{F0F3E046-B9F8-C4B9-9F4F-D96B710DD96F}"/>
              </a:ext>
            </a:extLst>
          </p:cNvPr>
          <p:cNvSpPr txBox="1">
            <a:spLocks/>
          </p:cNvSpPr>
          <p:nvPr/>
        </p:nvSpPr>
        <p:spPr>
          <a:xfrm>
            <a:off x="540000" y="0"/>
            <a:ext cx="8229600" cy="908050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j-cs"/>
              </a:defRPr>
            </a:lvl1pPr>
          </a:lstStyle>
          <a:p>
            <a:pPr algn="l"/>
            <a:r>
              <a:rPr lang="en-GB" sz="2400" b="1" dirty="0">
                <a:solidFill>
                  <a:schemeClr val="bg1"/>
                </a:solidFill>
                <a:cs typeface="Verdana" panose="020B0604030504040204" pitchFamily="34" charset="0"/>
              </a:rPr>
              <a:t>People over people in buildings</a:t>
            </a:r>
          </a:p>
        </p:txBody>
      </p:sp>
      <p:sp>
        <p:nvSpPr>
          <p:cNvPr id="6" name="Content Placeholder 10">
            <a:extLst>
              <a:ext uri="{FF2B5EF4-FFF2-40B4-BE49-F238E27FC236}">
                <a16:creationId xmlns:a16="http://schemas.microsoft.com/office/drawing/2014/main" xmlns="" id="{2C4269FB-2798-8566-153F-6ADE948A7044}"/>
              </a:ext>
            </a:extLst>
          </p:cNvPr>
          <p:cNvSpPr txBox="1">
            <a:spLocks/>
          </p:cNvSpPr>
          <p:nvPr/>
        </p:nvSpPr>
        <p:spPr>
          <a:xfrm>
            <a:off x="2697111" y="5805265"/>
            <a:ext cx="3746636" cy="1231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600"/>
              </a:spcBef>
              <a:buNone/>
            </a:pPr>
            <a:r>
              <a:rPr lang="en-GB" sz="800" dirty="0"/>
              <a:t>Image courtesy of The Buchan Group. Photographer: Murray Hedwig.</a:t>
            </a:r>
            <a:endParaRPr lang="en-GB" sz="800" dirty="0">
              <a:effectLst/>
              <a:latin typeface="Verdana" panose="020B0604030504040204" pitchFamily="34" charset="0"/>
            </a:endParaRPr>
          </a:p>
        </p:txBody>
      </p:sp>
      <p:pic>
        <p:nvPicPr>
          <p:cNvPr id="4" name="Picture 1" descr="Slide21.jpg">
            <a:extLst>
              <a:ext uri="{FF2B5EF4-FFF2-40B4-BE49-F238E27FC236}">
                <a16:creationId xmlns:a16="http://schemas.microsoft.com/office/drawing/2014/main" xmlns="" id="{2CC2BCEA-69A3-6637-5F70-9CE0B278082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698682" y="1447157"/>
            <a:ext cx="3746636" cy="4281870"/>
          </a:xfrm>
          <a:prstGeom prst="roundRect">
            <a:avLst>
              <a:gd name="adj" fmla="val 55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0812211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 descr="Slide23.jpg">
            <a:extLst>
              <a:ext uri="{FF2B5EF4-FFF2-40B4-BE49-F238E27FC236}">
                <a16:creationId xmlns:a16="http://schemas.microsoft.com/office/drawing/2014/main" xmlns="" id="{8B811531-F4A7-9DD0-9375-AB3AC106B42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82328" y="1689126"/>
            <a:ext cx="7776864" cy="4032445"/>
          </a:xfrm>
          <a:prstGeom prst="roundRect">
            <a:avLst>
              <a:gd name="adj" fmla="val 616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3A8B6956-311A-AFC2-6362-27EDB0D155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453336"/>
            <a:ext cx="2133600" cy="404664"/>
          </a:xfrm>
        </p:spPr>
        <p:txBody>
          <a:bodyPr/>
          <a:lstStyle/>
          <a:p>
            <a:fld id="{7585A1DE-E8EE-455B-9C96-9DAFE41B99D9}" type="slidenum">
              <a:rPr lang="en-GB" smtClean="0"/>
              <a:t>21</a:t>
            </a:fld>
            <a:endParaRPr lang="en-GB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xmlns="" id="{F0F3E046-B9F8-C4B9-9F4F-D96B710DD96F}"/>
              </a:ext>
            </a:extLst>
          </p:cNvPr>
          <p:cNvSpPr txBox="1">
            <a:spLocks/>
          </p:cNvSpPr>
          <p:nvPr/>
        </p:nvSpPr>
        <p:spPr>
          <a:xfrm>
            <a:off x="540000" y="0"/>
            <a:ext cx="8229600" cy="908050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j-cs"/>
              </a:defRPr>
            </a:lvl1pPr>
          </a:lstStyle>
          <a:p>
            <a:pPr algn="l"/>
            <a:r>
              <a:rPr lang="en-GB" sz="2400" b="1" dirty="0">
                <a:solidFill>
                  <a:schemeClr val="bg1"/>
                </a:solidFill>
                <a:cs typeface="Verdana" panose="020B0604030504040204" pitchFamily="34" charset="0"/>
              </a:rPr>
              <a:t>Bicycles over a road</a:t>
            </a:r>
          </a:p>
        </p:txBody>
      </p:sp>
      <p:sp>
        <p:nvSpPr>
          <p:cNvPr id="6" name="Content Placeholder 10">
            <a:extLst>
              <a:ext uri="{FF2B5EF4-FFF2-40B4-BE49-F238E27FC236}">
                <a16:creationId xmlns:a16="http://schemas.microsoft.com/office/drawing/2014/main" xmlns="" id="{2C4269FB-2798-8566-153F-6ADE948A7044}"/>
              </a:ext>
            </a:extLst>
          </p:cNvPr>
          <p:cNvSpPr txBox="1">
            <a:spLocks/>
          </p:cNvSpPr>
          <p:nvPr/>
        </p:nvSpPr>
        <p:spPr>
          <a:xfrm>
            <a:off x="683568" y="5805265"/>
            <a:ext cx="4176464" cy="1231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600"/>
              </a:spcBef>
              <a:buNone/>
            </a:pPr>
            <a:r>
              <a:rPr lang="en-GB" sz="800" dirty="0"/>
              <a:t>Image courtesy of photographer Roy </a:t>
            </a:r>
            <a:r>
              <a:rPr lang="en-GB" sz="800" dirty="0" err="1"/>
              <a:t>Spilsbury</a:t>
            </a:r>
            <a:r>
              <a:rPr lang="en-GB" sz="800" dirty="0"/>
              <a:t>.</a:t>
            </a:r>
            <a:endParaRPr lang="en-GB" sz="800" dirty="0">
              <a:effectLst/>
              <a:latin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993963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Slide24.jpg">
            <a:extLst>
              <a:ext uri="{FF2B5EF4-FFF2-40B4-BE49-F238E27FC236}">
                <a16:creationId xmlns:a16="http://schemas.microsoft.com/office/drawing/2014/main" xmlns="" id="{5A3EB75D-4E5E-A9A2-1226-0920315F4D8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94573" y="1450816"/>
            <a:ext cx="7778371" cy="4585141"/>
          </a:xfrm>
          <a:prstGeom prst="roundRect">
            <a:avLst>
              <a:gd name="adj" fmla="val 486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3A8B6956-311A-AFC2-6362-27EDB0D155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453336"/>
            <a:ext cx="2133600" cy="404664"/>
          </a:xfrm>
        </p:spPr>
        <p:txBody>
          <a:bodyPr/>
          <a:lstStyle/>
          <a:p>
            <a:fld id="{7585A1DE-E8EE-455B-9C96-9DAFE41B99D9}" type="slidenum">
              <a:rPr lang="en-GB" smtClean="0"/>
              <a:t>22</a:t>
            </a:fld>
            <a:endParaRPr lang="en-GB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xmlns="" id="{F0F3E046-B9F8-C4B9-9F4F-D96B710DD96F}"/>
              </a:ext>
            </a:extLst>
          </p:cNvPr>
          <p:cNvSpPr txBox="1">
            <a:spLocks/>
          </p:cNvSpPr>
          <p:nvPr/>
        </p:nvSpPr>
        <p:spPr>
          <a:xfrm>
            <a:off x="540000" y="0"/>
            <a:ext cx="8229600" cy="908050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j-cs"/>
              </a:defRPr>
            </a:lvl1pPr>
          </a:lstStyle>
          <a:p>
            <a:pPr algn="l"/>
            <a:r>
              <a:rPr lang="en-GB" sz="2400" b="1" dirty="0">
                <a:solidFill>
                  <a:schemeClr val="bg1"/>
                </a:solidFill>
                <a:cs typeface="Verdana" panose="020B0604030504040204" pitchFamily="34" charset="0"/>
              </a:rPr>
              <a:t>People over traffic</a:t>
            </a:r>
          </a:p>
        </p:txBody>
      </p:sp>
      <p:sp>
        <p:nvSpPr>
          <p:cNvPr id="5" name="Content Placeholder 10">
            <a:extLst>
              <a:ext uri="{FF2B5EF4-FFF2-40B4-BE49-F238E27FC236}">
                <a16:creationId xmlns:a16="http://schemas.microsoft.com/office/drawing/2014/main" xmlns="" id="{69568C67-71EE-8F28-18CF-95E02B00CDBA}"/>
              </a:ext>
            </a:extLst>
          </p:cNvPr>
          <p:cNvSpPr txBox="1">
            <a:spLocks/>
          </p:cNvSpPr>
          <p:nvPr/>
        </p:nvSpPr>
        <p:spPr>
          <a:xfrm>
            <a:off x="683568" y="6121535"/>
            <a:ext cx="4176464" cy="1231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600"/>
              </a:spcBef>
              <a:buNone/>
            </a:pPr>
            <a:r>
              <a:rPr lang="en-GB" sz="800" dirty="0"/>
              <a:t>Image courtesy of Guy Fox.</a:t>
            </a:r>
          </a:p>
        </p:txBody>
      </p:sp>
    </p:spTree>
    <p:extLst>
      <p:ext uri="{BB962C8B-B14F-4D97-AF65-F5344CB8AC3E}">
        <p14:creationId xmlns:p14="http://schemas.microsoft.com/office/powerpoint/2010/main" val="101703859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 descr="Slide25.jpg">
            <a:extLst>
              <a:ext uri="{FF2B5EF4-FFF2-40B4-BE49-F238E27FC236}">
                <a16:creationId xmlns:a16="http://schemas.microsoft.com/office/drawing/2014/main" xmlns="" id="{0888A875-4858-86DA-9D80-291A2F1FE0C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82328" y="1697096"/>
            <a:ext cx="7776864" cy="4032445"/>
          </a:xfrm>
          <a:prstGeom prst="roundRect">
            <a:avLst>
              <a:gd name="adj" fmla="val 574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3A8B6956-311A-AFC2-6362-27EDB0D155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453336"/>
            <a:ext cx="2133600" cy="404664"/>
          </a:xfrm>
        </p:spPr>
        <p:txBody>
          <a:bodyPr/>
          <a:lstStyle/>
          <a:p>
            <a:fld id="{7585A1DE-E8EE-455B-9C96-9DAFE41B99D9}" type="slidenum">
              <a:rPr lang="en-GB" smtClean="0"/>
              <a:t>23</a:t>
            </a:fld>
            <a:endParaRPr lang="en-GB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xmlns="" id="{F0F3E046-B9F8-C4B9-9F4F-D96B710DD96F}"/>
              </a:ext>
            </a:extLst>
          </p:cNvPr>
          <p:cNvSpPr txBox="1">
            <a:spLocks/>
          </p:cNvSpPr>
          <p:nvPr/>
        </p:nvSpPr>
        <p:spPr>
          <a:xfrm>
            <a:off x="540000" y="0"/>
            <a:ext cx="8229600" cy="908050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j-cs"/>
              </a:defRPr>
            </a:lvl1pPr>
          </a:lstStyle>
          <a:p>
            <a:pPr algn="l"/>
            <a:r>
              <a:rPr lang="en-GB" sz="2400" b="1" dirty="0">
                <a:solidFill>
                  <a:schemeClr val="bg1"/>
                </a:solidFill>
                <a:cs typeface="Verdana" panose="020B0604030504040204" pitchFamily="34" charset="0"/>
              </a:rPr>
              <a:t>Pipelines over a lake</a:t>
            </a:r>
          </a:p>
        </p:txBody>
      </p:sp>
      <p:sp>
        <p:nvSpPr>
          <p:cNvPr id="7" name="Content Placeholder 10">
            <a:extLst>
              <a:ext uri="{FF2B5EF4-FFF2-40B4-BE49-F238E27FC236}">
                <a16:creationId xmlns:a16="http://schemas.microsoft.com/office/drawing/2014/main" xmlns="" id="{A766536F-C11C-9980-3D1D-F5D05ED77A7F}"/>
              </a:ext>
            </a:extLst>
          </p:cNvPr>
          <p:cNvSpPr txBox="1">
            <a:spLocks/>
          </p:cNvSpPr>
          <p:nvPr/>
        </p:nvSpPr>
        <p:spPr>
          <a:xfrm>
            <a:off x="683568" y="5805265"/>
            <a:ext cx="4176464" cy="1231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600"/>
              </a:spcBef>
              <a:buNone/>
            </a:pPr>
            <a:r>
              <a:rPr lang="en-GB" sz="800" dirty="0"/>
              <a:t>Image taken from </a:t>
            </a:r>
            <a:r>
              <a:rPr lang="en-GB" sz="800" dirty="0" err="1"/>
              <a:t>Wikipedia.org</a:t>
            </a:r>
            <a:r>
              <a:rPr lang="en-GB" sz="800" dirty="0"/>
              <a:t> courtesy of Derek Ramsey.</a:t>
            </a:r>
            <a:endParaRPr lang="en-GB" sz="800" dirty="0">
              <a:effectLst/>
              <a:latin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698917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Slide26.jpg">
            <a:extLst>
              <a:ext uri="{FF2B5EF4-FFF2-40B4-BE49-F238E27FC236}">
                <a16:creationId xmlns:a16="http://schemas.microsoft.com/office/drawing/2014/main" xmlns="" id="{603B990A-84A8-D7EF-7E0E-584C37D0ED6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82328" y="1697095"/>
            <a:ext cx="7776864" cy="4032445"/>
          </a:xfrm>
          <a:prstGeom prst="roundRect">
            <a:avLst>
              <a:gd name="adj" fmla="val 5322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3A8B6956-311A-AFC2-6362-27EDB0D155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453336"/>
            <a:ext cx="2133600" cy="404664"/>
          </a:xfrm>
        </p:spPr>
        <p:txBody>
          <a:bodyPr/>
          <a:lstStyle/>
          <a:p>
            <a:fld id="{7585A1DE-E8EE-455B-9C96-9DAFE41B99D9}" type="slidenum">
              <a:rPr lang="en-GB" smtClean="0"/>
              <a:t>24</a:t>
            </a:fld>
            <a:endParaRPr lang="en-GB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xmlns="" id="{F0F3E046-B9F8-C4B9-9F4F-D96B710DD96F}"/>
              </a:ext>
            </a:extLst>
          </p:cNvPr>
          <p:cNvSpPr txBox="1">
            <a:spLocks/>
          </p:cNvSpPr>
          <p:nvPr/>
        </p:nvSpPr>
        <p:spPr>
          <a:xfrm>
            <a:off x="540000" y="0"/>
            <a:ext cx="8229600" cy="908050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j-cs"/>
              </a:defRPr>
            </a:lvl1pPr>
          </a:lstStyle>
          <a:p>
            <a:pPr algn="l"/>
            <a:r>
              <a:rPr lang="en-GB" sz="2400" b="1" dirty="0">
                <a:solidFill>
                  <a:schemeClr val="bg1"/>
                </a:solidFill>
                <a:cs typeface="Verdana" panose="020B0604030504040204" pitchFamily="34" charset="0"/>
              </a:rPr>
              <a:t>Road signs over traffic</a:t>
            </a:r>
          </a:p>
        </p:txBody>
      </p:sp>
      <p:sp>
        <p:nvSpPr>
          <p:cNvPr id="7" name="Content Placeholder 10">
            <a:extLst>
              <a:ext uri="{FF2B5EF4-FFF2-40B4-BE49-F238E27FC236}">
                <a16:creationId xmlns:a16="http://schemas.microsoft.com/office/drawing/2014/main" xmlns="" id="{A766536F-C11C-9980-3D1D-F5D05ED77A7F}"/>
              </a:ext>
            </a:extLst>
          </p:cNvPr>
          <p:cNvSpPr txBox="1">
            <a:spLocks/>
          </p:cNvSpPr>
          <p:nvPr/>
        </p:nvSpPr>
        <p:spPr>
          <a:xfrm>
            <a:off x="683568" y="5805265"/>
            <a:ext cx="4176464" cy="1231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600"/>
              </a:spcBef>
              <a:buNone/>
            </a:pPr>
            <a:r>
              <a:rPr lang="en-GB" sz="800" dirty="0"/>
              <a:t>Image taken from Flickr courtesy of Rob Richardson.</a:t>
            </a:r>
            <a:endParaRPr lang="en-GB" sz="800" dirty="0">
              <a:effectLst/>
              <a:latin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209909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Slide22.jpg">
            <a:extLst>
              <a:ext uri="{FF2B5EF4-FFF2-40B4-BE49-F238E27FC236}">
                <a16:creationId xmlns:a16="http://schemas.microsoft.com/office/drawing/2014/main" xmlns="" id="{EC40D8FD-2D4F-75FE-3F51-13F440886EB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82328" y="1691346"/>
            <a:ext cx="7776864" cy="4032445"/>
          </a:xfrm>
          <a:prstGeom prst="roundRect">
            <a:avLst>
              <a:gd name="adj" fmla="val 616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3A8B6956-311A-AFC2-6362-27EDB0D155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453336"/>
            <a:ext cx="2133600" cy="404664"/>
          </a:xfrm>
        </p:spPr>
        <p:txBody>
          <a:bodyPr/>
          <a:lstStyle/>
          <a:p>
            <a:fld id="{7585A1DE-E8EE-455B-9C96-9DAFE41B99D9}" type="slidenum">
              <a:rPr lang="en-GB" smtClean="0"/>
              <a:t>25</a:t>
            </a:fld>
            <a:endParaRPr lang="en-GB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xmlns="" id="{F0F3E046-B9F8-C4B9-9F4F-D96B710DD96F}"/>
              </a:ext>
            </a:extLst>
          </p:cNvPr>
          <p:cNvSpPr txBox="1">
            <a:spLocks/>
          </p:cNvSpPr>
          <p:nvPr/>
        </p:nvSpPr>
        <p:spPr>
          <a:xfrm>
            <a:off x="540000" y="0"/>
            <a:ext cx="8229600" cy="908050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j-cs"/>
              </a:defRPr>
            </a:lvl1pPr>
          </a:lstStyle>
          <a:p>
            <a:pPr algn="l"/>
            <a:r>
              <a:rPr lang="en-GB" sz="2400" b="1" dirty="0">
                <a:solidFill>
                  <a:schemeClr val="bg1"/>
                </a:solidFill>
                <a:cs typeface="Verdana" panose="020B0604030504040204" pitchFamily="34" charset="0"/>
              </a:rPr>
              <a:t>Anything else?</a:t>
            </a:r>
          </a:p>
        </p:txBody>
      </p:sp>
      <p:sp>
        <p:nvSpPr>
          <p:cNvPr id="6" name="Content Placeholder 10">
            <a:extLst>
              <a:ext uri="{FF2B5EF4-FFF2-40B4-BE49-F238E27FC236}">
                <a16:creationId xmlns:a16="http://schemas.microsoft.com/office/drawing/2014/main" xmlns="" id="{2C4269FB-2798-8566-153F-6ADE948A7044}"/>
              </a:ext>
            </a:extLst>
          </p:cNvPr>
          <p:cNvSpPr txBox="1">
            <a:spLocks/>
          </p:cNvSpPr>
          <p:nvPr/>
        </p:nvSpPr>
        <p:spPr>
          <a:xfrm>
            <a:off x="683568" y="5805265"/>
            <a:ext cx="4176464" cy="1231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600"/>
              </a:spcBef>
              <a:buNone/>
            </a:pPr>
            <a:r>
              <a:rPr lang="en-GB" sz="800" dirty="0"/>
              <a:t>Image courtesy of The 2</a:t>
            </a:r>
            <a:r>
              <a:rPr lang="en-GB" sz="800" baseline="30000" dirty="0"/>
              <a:t>nd</a:t>
            </a:r>
            <a:r>
              <a:rPr lang="en-GB" sz="800" dirty="0"/>
              <a:t> Infantry Division.</a:t>
            </a:r>
            <a:endParaRPr lang="en-GB" sz="800" dirty="0">
              <a:effectLst/>
              <a:latin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02420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5998BB6E-18A5-154B-F7F3-DE34A48B246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26" y="2564905"/>
            <a:ext cx="9139973" cy="3888432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5C5A7B6A-F8DD-663D-06DD-03EE50F247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85A1DE-E8EE-455B-9C96-9DAFE41B99D9}" type="slidenum">
              <a:rPr lang="en-GB" smtClean="0"/>
              <a:t>26</a:t>
            </a:fld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B586FE6-923E-8367-0E2E-65531C62745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5376" y="155969"/>
            <a:ext cx="832308" cy="1112792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xmlns="" id="{6E8BFFE3-92EC-DF51-D5C7-608CFEDBFB35}"/>
              </a:ext>
            </a:extLst>
          </p:cNvPr>
          <p:cNvSpPr txBox="1">
            <a:spLocks/>
          </p:cNvSpPr>
          <p:nvPr/>
        </p:nvSpPr>
        <p:spPr>
          <a:xfrm>
            <a:off x="540000" y="0"/>
            <a:ext cx="8229600" cy="908050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j-cs"/>
              </a:defRPr>
            </a:lvl1pPr>
          </a:lstStyle>
          <a:p>
            <a:r>
              <a:rPr lang="en-GB" sz="2400" b="1" dirty="0">
                <a:solidFill>
                  <a:schemeClr val="bg1"/>
                </a:solidFill>
                <a:cs typeface="Verdana" panose="020B0604030504040204" pitchFamily="34" charset="0"/>
              </a:rPr>
              <a:t>Something to Try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xmlns="" id="{4E08CA59-EF8E-DDCF-E8DC-187F5D91B471}"/>
              </a:ext>
            </a:extLst>
          </p:cNvPr>
          <p:cNvSpPr txBox="1">
            <a:spLocks/>
          </p:cNvSpPr>
          <p:nvPr/>
        </p:nvSpPr>
        <p:spPr>
          <a:xfrm>
            <a:off x="540000" y="1665288"/>
            <a:ext cx="4032000" cy="28315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None/>
            </a:pPr>
            <a:r>
              <a:rPr lang="en-GB" sz="1800" b="1" dirty="0">
                <a:cs typeface="Verdana" panose="020B0604030504040204" pitchFamily="34" charset="0"/>
              </a:rPr>
              <a:t>How would we manage without bridges?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GB" sz="1800" dirty="0"/>
              <a:t>Take a look at the Map of the River Medway (handout) showing the Medway Tunnel, Rochester Bridge, M2 high level bridge and towns.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GB" sz="1800" dirty="0"/>
              <a:t>What places do you recognise?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F0765D4F-B3A7-3DC4-FCFC-78EEDC1D7FA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547" r="-2080"/>
          <a:stretch/>
        </p:blipFill>
        <p:spPr>
          <a:xfrm flipH="1">
            <a:off x="4788022" y="1217925"/>
            <a:ext cx="3981577" cy="5327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527153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5C5A7B6A-F8DD-663D-06DD-03EE50F247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85A1DE-E8EE-455B-9C96-9DAFE41B99D9}" type="slidenum">
              <a:rPr lang="en-GB" smtClean="0"/>
              <a:t>27</a:t>
            </a:fld>
            <a:endParaRPr lang="en-GB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xmlns="" id="{4E08CA59-EF8E-DDCF-E8DC-187F5D91B471}"/>
              </a:ext>
            </a:extLst>
          </p:cNvPr>
          <p:cNvSpPr txBox="1">
            <a:spLocks/>
          </p:cNvSpPr>
          <p:nvPr/>
        </p:nvSpPr>
        <p:spPr>
          <a:xfrm>
            <a:off x="540000" y="1665288"/>
            <a:ext cx="4032000" cy="28315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None/>
            </a:pPr>
            <a:r>
              <a:rPr lang="en-GB" sz="1800" b="1" dirty="0">
                <a:cs typeface="Verdana" panose="020B0604030504040204" pitchFamily="34" charset="0"/>
              </a:rPr>
              <a:t>How would we manage without bridges?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GB" sz="1800" dirty="0"/>
              <a:t>Take a look at the Map of the River Medway (handout) showing the Medway Tunnel, Rochester Bridge, M2 high level bridge and towns.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GB" sz="1800" dirty="0"/>
              <a:t>What places do you recognise?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3D5EA708-EA31-D308-BFE1-F29F94D1266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611" r="12428" b="47792"/>
          <a:stretch/>
        </p:blipFill>
        <p:spPr>
          <a:xfrm>
            <a:off x="0" y="836713"/>
            <a:ext cx="9144000" cy="561662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F8A8F2A8-C8FC-DBE4-3D9D-82384DA01ED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60120" cy="1437629"/>
          </a:xfrm>
          <a:prstGeom prst="rect">
            <a:avLst/>
          </a:prstGeom>
        </p:spPr>
      </p:pic>
      <p:sp>
        <p:nvSpPr>
          <p:cNvPr id="12" name="Rounded Rectangular Callout 11">
            <a:extLst>
              <a:ext uri="{FF2B5EF4-FFF2-40B4-BE49-F238E27FC236}">
                <a16:creationId xmlns:a16="http://schemas.microsoft.com/office/drawing/2014/main" xmlns="" id="{81FC5D07-2A0B-6EF4-1AA9-E97CFB274505}"/>
              </a:ext>
            </a:extLst>
          </p:cNvPr>
          <p:cNvSpPr/>
          <p:nvPr/>
        </p:nvSpPr>
        <p:spPr>
          <a:xfrm>
            <a:off x="2364003" y="4031119"/>
            <a:ext cx="2352461" cy="1386743"/>
          </a:xfrm>
          <a:prstGeom prst="wedgeRoundRectCallout">
            <a:avLst>
              <a:gd name="adj1" fmla="val 67988"/>
              <a:gd name="adj2" fmla="val -13147"/>
              <a:gd name="adj3" fmla="val 16667"/>
            </a:avLst>
          </a:prstGeom>
          <a:solidFill>
            <a:srgbClr val="4AAB3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72000" rIns="144000" bIns="72000" rtlCol="0" anchor="ctr">
            <a:spAutoFit/>
          </a:bodyPr>
          <a:lstStyle/>
          <a:p>
            <a:r>
              <a:rPr lang="en-GB" sz="1200" b="1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This is a map of the Medway in Kent, which has three crossings. Try this activity with a map of your local area, too!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3D4E66E7-3299-BDBA-4F9E-7F1DCC8FBB8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3865167" y="2852936"/>
            <a:ext cx="3906179" cy="400506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D384003E-5871-1808-1FE1-0E4F207BA58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5376" y="155969"/>
            <a:ext cx="832308" cy="1112792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xmlns="" id="{A8610E57-65DE-DE9C-1E54-91EEEF9024F6}"/>
              </a:ext>
            </a:extLst>
          </p:cNvPr>
          <p:cNvSpPr txBox="1">
            <a:spLocks/>
          </p:cNvSpPr>
          <p:nvPr/>
        </p:nvSpPr>
        <p:spPr>
          <a:xfrm>
            <a:off x="540000" y="0"/>
            <a:ext cx="8229600" cy="908050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j-cs"/>
              </a:defRPr>
            </a:lvl1pPr>
          </a:lstStyle>
          <a:p>
            <a:r>
              <a:rPr lang="en-GB" sz="2400" b="1" dirty="0">
                <a:solidFill>
                  <a:schemeClr val="bg1"/>
                </a:solidFill>
                <a:cs typeface="Verdana" panose="020B0604030504040204" pitchFamily="34" charset="0"/>
              </a:rPr>
              <a:t>Something to Try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389FA9BE-4457-542C-76C5-369C70EDAD5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00" y="56463"/>
            <a:ext cx="1465959" cy="974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531752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A15164C0-B613-66F1-0D56-DD6A7FEB63A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26" y="2564905"/>
            <a:ext cx="9139973" cy="3888432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5C5A7B6A-F8DD-663D-06DD-03EE50F247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85A1DE-E8EE-455B-9C96-9DAFE41B99D9}" type="slidenum">
              <a:rPr lang="en-GB" smtClean="0"/>
              <a:t>28</a:t>
            </a:fld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B586FE6-923E-8367-0E2E-65531C62745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5376" y="155969"/>
            <a:ext cx="832308" cy="1112792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xmlns="" id="{6E8BFFE3-92EC-DF51-D5C7-608CFEDBFB35}"/>
              </a:ext>
            </a:extLst>
          </p:cNvPr>
          <p:cNvSpPr txBox="1">
            <a:spLocks/>
          </p:cNvSpPr>
          <p:nvPr/>
        </p:nvSpPr>
        <p:spPr>
          <a:xfrm>
            <a:off x="540000" y="0"/>
            <a:ext cx="8229600" cy="908050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j-cs"/>
              </a:defRPr>
            </a:lvl1pPr>
          </a:lstStyle>
          <a:p>
            <a:r>
              <a:rPr lang="en-GB" sz="2400" b="1" dirty="0">
                <a:solidFill>
                  <a:schemeClr val="bg1"/>
                </a:solidFill>
                <a:cs typeface="Verdana" panose="020B0604030504040204" pitchFamily="34" charset="0"/>
              </a:rPr>
              <a:t>Something to Try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xmlns="" id="{4E08CA59-EF8E-DDCF-E8DC-187F5D91B471}"/>
              </a:ext>
            </a:extLst>
          </p:cNvPr>
          <p:cNvSpPr txBox="1">
            <a:spLocks/>
          </p:cNvSpPr>
          <p:nvPr/>
        </p:nvSpPr>
        <p:spPr>
          <a:xfrm>
            <a:off x="540000" y="1665288"/>
            <a:ext cx="3959992" cy="369331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None/>
            </a:pPr>
            <a:r>
              <a:rPr lang="en-GB" sz="1800" b="1" dirty="0">
                <a:cs typeface="Verdana" panose="020B0604030504040204" pitchFamily="34" charset="0"/>
              </a:rPr>
              <a:t>How would we manage without bridges?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GB" sz="1800" dirty="0"/>
              <a:t>Read the Newsflash (handout).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GB" sz="1800" dirty="0"/>
              <a:t>Imagine you had to get from home in Strood (for example) to school in Rochester, and </a:t>
            </a:r>
            <a:br>
              <a:rPr lang="en-GB" sz="1800" dirty="0"/>
            </a:br>
            <a:r>
              <a:rPr lang="en-GB" sz="1800" dirty="0"/>
              <a:t>one night Rochester Bridge disappeared!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GB" sz="1800" dirty="0"/>
              <a:t>What effect would this have </a:t>
            </a:r>
            <a:br>
              <a:rPr lang="en-GB" sz="1800" dirty="0"/>
            </a:br>
            <a:r>
              <a:rPr lang="en-GB" sz="1800" dirty="0"/>
              <a:t>on your life?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07BC1D85-97CA-3300-8D7E-7E3E95882D8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89361" y="1412776"/>
            <a:ext cx="3371071" cy="4764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648922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B2315A15-62D5-B853-4EDE-6BD922B1581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26" y="2564905"/>
            <a:ext cx="9139973" cy="3888432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5C5A7B6A-F8DD-663D-06DD-03EE50F247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85A1DE-E8EE-455B-9C96-9DAFE41B99D9}" type="slidenum">
              <a:rPr lang="en-GB" smtClean="0"/>
              <a:t>29</a:t>
            </a:fld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B586FE6-923E-8367-0E2E-65531C62745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5376" y="155969"/>
            <a:ext cx="832308" cy="1112792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xmlns="" id="{6E8BFFE3-92EC-DF51-D5C7-608CFEDBFB35}"/>
              </a:ext>
            </a:extLst>
          </p:cNvPr>
          <p:cNvSpPr txBox="1">
            <a:spLocks/>
          </p:cNvSpPr>
          <p:nvPr/>
        </p:nvSpPr>
        <p:spPr>
          <a:xfrm>
            <a:off x="540000" y="0"/>
            <a:ext cx="8229600" cy="908050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j-cs"/>
              </a:defRPr>
            </a:lvl1pPr>
          </a:lstStyle>
          <a:p>
            <a:r>
              <a:rPr lang="en-GB" sz="2400" b="1" dirty="0">
                <a:solidFill>
                  <a:schemeClr val="bg1"/>
                </a:solidFill>
                <a:cs typeface="Verdana" panose="020B0604030504040204" pitchFamily="34" charset="0"/>
              </a:rPr>
              <a:t>Something to Try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xmlns="" id="{B0E93D7E-B1C2-EF9F-3EAD-EA806D92A47D}"/>
              </a:ext>
            </a:extLst>
          </p:cNvPr>
          <p:cNvSpPr txBox="1">
            <a:spLocks/>
          </p:cNvSpPr>
          <p:nvPr/>
        </p:nvSpPr>
        <p:spPr>
          <a:xfrm>
            <a:off x="540000" y="908049"/>
            <a:ext cx="8229600" cy="1794933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j-cs"/>
              </a:defRPr>
            </a:lvl1pPr>
          </a:lstStyle>
          <a:p>
            <a:r>
              <a:rPr lang="en-GB" sz="2000" dirty="0">
                <a:solidFill>
                  <a:schemeClr val="tx1"/>
                </a:solidFill>
                <a:cs typeface="Verdana" panose="020B0604030504040204" pitchFamily="34" charset="0"/>
              </a:rPr>
              <a:t>Classifying Bridges Resource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CD60A820-5ADD-3BC5-96A7-AE82F461CBA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55758" y="2702983"/>
            <a:ext cx="2425299" cy="1583474"/>
          </a:xfrm>
          <a:prstGeom prst="round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6C0AAD74-3000-02A5-4401-DF98C8CDE09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3568" y="2702983"/>
            <a:ext cx="2495770" cy="1583474"/>
          </a:xfrm>
          <a:prstGeom prst="round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4526C19F-4C2C-AB29-1E47-635FEC6A501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64662" y="2702983"/>
            <a:ext cx="2495770" cy="1583474"/>
          </a:xfrm>
          <a:prstGeom prst="round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BF916BC6-4D5F-0C20-0188-BF4D73E9086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24181" y="4865877"/>
            <a:ext cx="1537227" cy="64683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1AFACD8E-6A85-568E-81BC-949DABFD422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48064" y="4742739"/>
            <a:ext cx="1072951" cy="134782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B881D1F0-41EF-B4F5-980C-60F98F29DDF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02442" y="4865877"/>
            <a:ext cx="939116" cy="989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68774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6DD5C3D8-A7EC-DFF8-C34A-2DC6A67F111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26" y="2564905"/>
            <a:ext cx="9139973" cy="3888432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58E9D159-5CDC-F08D-7A82-15D4D2C79B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85A1DE-E8EE-455B-9C96-9DAFE41B99D9}" type="slidenum">
              <a:rPr lang="en-GB" smtClean="0"/>
              <a:t>3</a:t>
            </a:fld>
            <a:endParaRPr lang="en-GB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xmlns="" id="{F49C8C43-A2A7-884A-833B-32EE41E9488B}"/>
              </a:ext>
            </a:extLst>
          </p:cNvPr>
          <p:cNvSpPr txBox="1">
            <a:spLocks/>
          </p:cNvSpPr>
          <p:nvPr/>
        </p:nvSpPr>
        <p:spPr>
          <a:xfrm>
            <a:off x="540000" y="0"/>
            <a:ext cx="8229600" cy="908050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j-cs"/>
              </a:defRPr>
            </a:lvl1pPr>
          </a:lstStyle>
          <a:p>
            <a:pPr algn="l"/>
            <a:r>
              <a:rPr lang="en-GB" sz="2400" b="1" dirty="0">
                <a:solidFill>
                  <a:schemeClr val="bg1"/>
                </a:solidFill>
                <a:cs typeface="Verdana" panose="020B0604030504040204" pitchFamily="34" charset="0"/>
              </a:rPr>
              <a:t>Why do we need Bridges?</a:t>
            </a:r>
          </a:p>
        </p:txBody>
      </p:sp>
      <p:sp>
        <p:nvSpPr>
          <p:cNvPr id="5" name="Content Placeholder 10">
            <a:extLst>
              <a:ext uri="{FF2B5EF4-FFF2-40B4-BE49-F238E27FC236}">
                <a16:creationId xmlns:a16="http://schemas.microsoft.com/office/drawing/2014/main" xmlns="" id="{A1412EED-902D-932B-B4FE-00BA6F57C65B}"/>
              </a:ext>
            </a:extLst>
          </p:cNvPr>
          <p:cNvSpPr txBox="1">
            <a:spLocks/>
          </p:cNvSpPr>
          <p:nvPr/>
        </p:nvSpPr>
        <p:spPr>
          <a:xfrm>
            <a:off x="1619672" y="1896689"/>
            <a:ext cx="3610744" cy="306462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0000" indent="-360000">
              <a:lnSpc>
                <a:spcPct val="200000"/>
              </a:lnSpc>
              <a:spcBef>
                <a:spcPts val="600"/>
              </a:spcBef>
            </a:pPr>
            <a:r>
              <a:rPr lang="en-GB" sz="2400" dirty="0"/>
              <a:t>To get something...</a:t>
            </a:r>
          </a:p>
          <a:p>
            <a:pPr marL="360000" indent="-360000">
              <a:lnSpc>
                <a:spcPct val="200000"/>
              </a:lnSpc>
              <a:spcBef>
                <a:spcPts val="600"/>
              </a:spcBef>
            </a:pPr>
            <a:r>
              <a:rPr lang="en-GB" sz="2400" dirty="0"/>
              <a:t>...over…</a:t>
            </a:r>
          </a:p>
          <a:p>
            <a:pPr marL="360000" indent="-360000">
              <a:lnSpc>
                <a:spcPct val="200000"/>
              </a:lnSpc>
              <a:spcBef>
                <a:spcPts val="600"/>
              </a:spcBef>
            </a:pPr>
            <a:r>
              <a:rPr lang="en-GB" sz="2400" dirty="0"/>
              <a:t>or under…</a:t>
            </a:r>
          </a:p>
          <a:p>
            <a:pPr marL="360000" indent="-360000">
              <a:lnSpc>
                <a:spcPct val="200000"/>
              </a:lnSpc>
              <a:spcBef>
                <a:spcPts val="600"/>
              </a:spcBef>
            </a:pPr>
            <a:r>
              <a:rPr lang="en-GB" sz="2400" dirty="0"/>
              <a:t>…something else.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9B7AB027-7A03-B8D1-AA2B-B7E5360E455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64087" y="1196752"/>
            <a:ext cx="3779913" cy="5661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549577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1C36686E-EB71-0E22-5056-9BD0E0F39B9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26" y="2564905"/>
            <a:ext cx="9139973" cy="3888432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5C5A7B6A-F8DD-663D-06DD-03EE50F247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85A1DE-E8EE-455B-9C96-9DAFE41B99D9}" type="slidenum">
              <a:rPr lang="en-GB" smtClean="0"/>
              <a:t>30</a:t>
            </a:fld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B586FE6-923E-8367-0E2E-65531C62745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5376" y="155969"/>
            <a:ext cx="832308" cy="1112792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xmlns="" id="{6E8BFFE3-92EC-DF51-D5C7-608CFEDBFB35}"/>
              </a:ext>
            </a:extLst>
          </p:cNvPr>
          <p:cNvSpPr txBox="1">
            <a:spLocks/>
          </p:cNvSpPr>
          <p:nvPr/>
        </p:nvSpPr>
        <p:spPr>
          <a:xfrm>
            <a:off x="540000" y="0"/>
            <a:ext cx="8229600" cy="908050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j-cs"/>
              </a:defRPr>
            </a:lvl1pPr>
          </a:lstStyle>
          <a:p>
            <a:r>
              <a:rPr lang="en-GB" sz="2400" b="1" dirty="0">
                <a:solidFill>
                  <a:schemeClr val="bg1"/>
                </a:solidFill>
                <a:cs typeface="Verdana" panose="020B0604030504040204" pitchFamily="34" charset="0"/>
              </a:rPr>
              <a:t>Something to Try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xmlns="" id="{4E08CA59-EF8E-DDCF-E8DC-187F5D91B471}"/>
              </a:ext>
            </a:extLst>
          </p:cNvPr>
          <p:cNvSpPr txBox="1">
            <a:spLocks/>
          </p:cNvSpPr>
          <p:nvPr/>
        </p:nvSpPr>
        <p:spPr>
          <a:xfrm>
            <a:off x="540000" y="1665288"/>
            <a:ext cx="3527944" cy="227754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GB" sz="1800" dirty="0">
                <a:cs typeface="Verdana" panose="020B0604030504040204" pitchFamily="34" charset="0"/>
              </a:rPr>
              <a:t>Can you group the pictures of the bridges together?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GB" sz="1800" dirty="0">
                <a:cs typeface="Verdana" panose="020B0604030504040204" pitchFamily="34" charset="0"/>
              </a:rPr>
              <a:t>How did you decide to group them?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GB" sz="1800" dirty="0">
                <a:cs typeface="Verdana" panose="020B0604030504040204" pitchFamily="34" charset="0"/>
              </a:rPr>
              <a:t>Can you explain this to the rest of the group?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0EB5C269-1418-14FE-9AEA-4C7C9775047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26448" y="1340768"/>
            <a:ext cx="4398704" cy="5885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322673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83FA152E-D872-11F7-8D76-D0888B7FA16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26" y="2564905"/>
            <a:ext cx="9139973" cy="3888432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5C5A7B6A-F8DD-663D-06DD-03EE50F247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85A1DE-E8EE-455B-9C96-9DAFE41B99D9}" type="slidenum">
              <a:rPr lang="en-GB" smtClean="0"/>
              <a:t>31</a:t>
            </a:fld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B586FE6-923E-8367-0E2E-65531C62745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8549" y="300370"/>
            <a:ext cx="1338312" cy="986299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xmlns="" id="{6E8BFFE3-92EC-DF51-D5C7-608CFEDBFB35}"/>
              </a:ext>
            </a:extLst>
          </p:cNvPr>
          <p:cNvSpPr txBox="1">
            <a:spLocks/>
          </p:cNvSpPr>
          <p:nvPr/>
        </p:nvSpPr>
        <p:spPr>
          <a:xfrm>
            <a:off x="540000" y="0"/>
            <a:ext cx="8229600" cy="908050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j-cs"/>
              </a:defRPr>
            </a:lvl1pPr>
          </a:lstStyle>
          <a:p>
            <a:r>
              <a:rPr lang="en-GB" sz="2400" b="1" dirty="0">
                <a:solidFill>
                  <a:schemeClr val="bg1"/>
                </a:solidFill>
                <a:cs typeface="Verdana" panose="020B0604030504040204" pitchFamily="34" charset="0"/>
              </a:rPr>
              <a:t>Challenge Time!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xmlns="" id="{4E08CA59-EF8E-DDCF-E8DC-187F5D91B471}"/>
              </a:ext>
            </a:extLst>
          </p:cNvPr>
          <p:cNvSpPr txBox="1">
            <a:spLocks/>
          </p:cNvSpPr>
          <p:nvPr/>
        </p:nvSpPr>
        <p:spPr>
          <a:xfrm>
            <a:off x="539999" y="1665288"/>
            <a:ext cx="3815980" cy="110799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-GB" sz="1800" dirty="0">
                <a:cs typeface="Verdana" panose="020B0604030504040204" pitchFamily="34" charset="0"/>
              </a:rPr>
              <a:t>Bridges don’t have to involve lots of materials – can you build a bridge out of paper straws, card and tape?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F0765D4F-B3A7-3DC4-FCFC-78EEDC1D7FA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547" r="-2080"/>
          <a:stretch/>
        </p:blipFill>
        <p:spPr>
          <a:xfrm flipH="1">
            <a:off x="4788022" y="1217925"/>
            <a:ext cx="3981577" cy="532772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C6487904-82BC-CDBE-0ACE-774605CB3BA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0000" y="3156260"/>
            <a:ext cx="4248022" cy="2712984"/>
          </a:xfrm>
          <a:prstGeom prst="roundRect">
            <a:avLst>
              <a:gd name="adj" fmla="val 11362"/>
            </a:avLst>
          </a:prstGeom>
        </p:spPr>
      </p:pic>
    </p:spTree>
    <p:extLst>
      <p:ext uri="{BB962C8B-B14F-4D97-AF65-F5344CB8AC3E}">
        <p14:creationId xmlns:p14="http://schemas.microsoft.com/office/powerpoint/2010/main" val="25816970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0B392CB0-3677-0FE9-4303-9A8435EABE2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26" y="2564905"/>
            <a:ext cx="9139973" cy="3888432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5C5A7B6A-F8DD-663D-06DD-03EE50F247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85A1DE-E8EE-455B-9C96-9DAFE41B99D9}" type="slidenum">
              <a:rPr lang="en-GB" smtClean="0"/>
              <a:t>32</a:t>
            </a:fld>
            <a:endParaRPr lang="en-GB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xmlns="" id="{6E8BFFE3-92EC-DF51-D5C7-608CFEDBFB35}"/>
              </a:ext>
            </a:extLst>
          </p:cNvPr>
          <p:cNvSpPr txBox="1">
            <a:spLocks/>
          </p:cNvSpPr>
          <p:nvPr/>
        </p:nvSpPr>
        <p:spPr>
          <a:xfrm>
            <a:off x="540000" y="0"/>
            <a:ext cx="8229600" cy="908050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j-cs"/>
              </a:defRPr>
            </a:lvl1pPr>
          </a:lstStyle>
          <a:p>
            <a:pPr algn="l"/>
            <a:r>
              <a:rPr lang="en-GB" sz="2400" b="1" dirty="0">
                <a:solidFill>
                  <a:schemeClr val="bg1"/>
                </a:solidFill>
                <a:cs typeface="Verdana" panose="020B0604030504040204" pitchFamily="34" charset="0"/>
              </a:rPr>
              <a:t>Hot Topics!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xmlns="" id="{4E08CA59-EF8E-DDCF-E8DC-187F5D91B471}"/>
              </a:ext>
            </a:extLst>
          </p:cNvPr>
          <p:cNvSpPr txBox="1">
            <a:spLocks/>
          </p:cNvSpPr>
          <p:nvPr/>
        </p:nvSpPr>
        <p:spPr>
          <a:xfrm>
            <a:off x="539998" y="1665288"/>
            <a:ext cx="4320034" cy="276998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-GB" sz="1800" dirty="0">
                <a:cs typeface="Verdana" panose="020B0604030504040204" pitchFamily="34" charset="0"/>
              </a:rPr>
              <a:t>You could write a news article or blog about the disappearance of a bridge. It could be the Rochester Bridges or other bridge local to you, or a famous bridge such as Tower Bridge or the Golden Gate bridge. You could think about the disappearance as a result of alien activity, as per the handout, or by a ‘Master Villain’ as in “Despicable Me”.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8CA670A1-C4BC-053C-DE5D-D164A8F5B40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9998" y="4848282"/>
            <a:ext cx="1034276" cy="64683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975AFFFC-2582-D697-35EC-6D786CE395C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63688" y="4725144"/>
            <a:ext cx="1072951" cy="134782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635D15D7-075A-AAB3-783B-F2D34B7BF19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4788022" y="1378908"/>
            <a:ext cx="3981577" cy="5327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634068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73500F45-2785-C819-7B96-A4BE0A5C2A3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26" y="2564905"/>
            <a:ext cx="9139973" cy="3888432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5C5A7B6A-F8DD-663D-06DD-03EE50F247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85A1DE-E8EE-455B-9C96-9DAFE41B99D9}" type="slidenum">
              <a:rPr lang="en-GB" smtClean="0"/>
              <a:t>33</a:t>
            </a:fld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B586FE6-923E-8367-0E2E-65531C62745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8888" y="300370"/>
            <a:ext cx="1317633" cy="986299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xmlns="" id="{6E8BFFE3-92EC-DF51-D5C7-608CFEDBFB35}"/>
              </a:ext>
            </a:extLst>
          </p:cNvPr>
          <p:cNvSpPr txBox="1">
            <a:spLocks/>
          </p:cNvSpPr>
          <p:nvPr/>
        </p:nvSpPr>
        <p:spPr>
          <a:xfrm>
            <a:off x="540000" y="0"/>
            <a:ext cx="8229600" cy="908050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j-cs"/>
              </a:defRPr>
            </a:lvl1pPr>
          </a:lstStyle>
          <a:p>
            <a:r>
              <a:rPr lang="en-GB" sz="2400" b="1" dirty="0">
                <a:solidFill>
                  <a:schemeClr val="bg1"/>
                </a:solidFill>
                <a:cs typeface="Verdana" panose="020B0604030504040204" pitchFamily="34" charset="0"/>
              </a:rPr>
              <a:t>Out and About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xmlns="" id="{4E08CA59-EF8E-DDCF-E8DC-187F5D91B471}"/>
              </a:ext>
            </a:extLst>
          </p:cNvPr>
          <p:cNvSpPr txBox="1">
            <a:spLocks/>
          </p:cNvSpPr>
          <p:nvPr/>
        </p:nvSpPr>
        <p:spPr>
          <a:xfrm>
            <a:off x="539999" y="1665288"/>
            <a:ext cx="3527945" cy="1547618"/>
          </a:xfrm>
          <a:prstGeom prst="roundRect">
            <a:avLst/>
          </a:prstGeom>
          <a:solidFill>
            <a:srgbClr val="4AAB31">
              <a:alpha val="30051"/>
            </a:srgbClr>
          </a:solidFill>
        </p:spPr>
        <p:txBody>
          <a:bodyPr vert="horz" wrap="square" lIns="180000" tIns="144000" rIns="180000" bIns="144000" rtlCol="0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-GB" sz="1800" dirty="0">
                <a:cs typeface="Verdana" panose="020B0604030504040204" pitchFamily="34" charset="0"/>
              </a:rPr>
              <a:t>Can you spot any bridges near where you live? What is it going over, and what is using the bridge?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F0765D4F-B3A7-3DC4-FCFC-78EEDC1D7FA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26448" y="1340768"/>
            <a:ext cx="4398704" cy="588588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1DAC79DD-D418-E006-A298-55047353EBA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9998" y="4725144"/>
            <a:ext cx="1072951" cy="1347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9934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0C590A3E-F8DE-F569-AEF0-DCC05F573FF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5962"/>
            <a:ext cx="9144000" cy="6469298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3A8B6956-311A-AFC2-6362-27EDB0D155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453336"/>
            <a:ext cx="2133600" cy="404664"/>
          </a:xfrm>
        </p:spPr>
        <p:txBody>
          <a:bodyPr/>
          <a:lstStyle/>
          <a:p>
            <a:fld id="{7585A1DE-E8EE-455B-9C96-9DAFE41B99D9}" type="slidenum">
              <a:rPr lang="en-GB" smtClean="0"/>
              <a:t>4</a:t>
            </a:fld>
            <a:endParaRPr lang="en-GB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xmlns="" id="{F0F3E046-B9F8-C4B9-9F4F-D96B710DD96F}"/>
              </a:ext>
            </a:extLst>
          </p:cNvPr>
          <p:cNvSpPr txBox="1">
            <a:spLocks/>
          </p:cNvSpPr>
          <p:nvPr/>
        </p:nvSpPr>
        <p:spPr>
          <a:xfrm>
            <a:off x="540000" y="0"/>
            <a:ext cx="8229600" cy="908050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j-cs"/>
              </a:defRPr>
            </a:lvl1pPr>
          </a:lstStyle>
          <a:p>
            <a:pPr algn="l"/>
            <a:r>
              <a:rPr lang="en-GB" sz="2400" b="1" dirty="0">
                <a:solidFill>
                  <a:schemeClr val="bg1"/>
                </a:solidFill>
                <a:cs typeface="Verdana" panose="020B0604030504040204" pitchFamily="34" charset="0"/>
              </a:rPr>
              <a:t>What obstacles do bridges cross?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73EB701F-0A5F-B3FF-166A-E3FB082FAC4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509280">
            <a:off x="633434" y="1631455"/>
            <a:ext cx="2204045" cy="3387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325003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8959 -0.08958 C -0.18004 -0.08703 -0.15973 -0.09722 -0.13108 -0.0743 C -0.10243 -0.05139 -0.04879 0.02014 -0.01806 0.04838 C 0.0125 0.07662 0.03732 0.08588 0.05191 0.0956 " pathEditMode="relative" rAng="0" ptsTypes="AAAA">
                                      <p:cBhvr>
                                        <p:cTn id="6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066" y="92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7B4D7AD4-969A-54BD-48E3-81BD46BB3C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85A1DE-E8EE-455B-9C96-9DAFE41B99D9}" type="slidenum">
              <a:rPr lang="en-GB" smtClean="0"/>
              <a:t>5</a:t>
            </a:fld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FCFFA41-8AC6-1D6B-0F69-76DFFFD1A32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669038"/>
            <a:ext cx="9143999" cy="5784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45103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45349EE-C39F-4134-C81C-7CA3509B6C2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246394" y="1340769"/>
            <a:ext cx="2326562" cy="3575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5D0EFF7-D651-6D83-8A4B-1983F8931DF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669038"/>
            <a:ext cx="9143999" cy="5784298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07EDCC1D-BF05-41E4-AC65-FA67E2749B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85A1DE-E8EE-455B-9C96-9DAFE41B99D9}" type="slidenum">
              <a:rPr lang="en-GB" smtClean="0"/>
              <a:t>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819800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3055 0.10347 C -0.10486 0.09421 -0.03767 0.09537 0.02361 0.04722 C 0.0849 -0.00046 0.17396 -0.13009 0.23733 -0.1838 C 0.3007 -0.2375 0.3448 -0.27708 0.40348 -0.27454 C 0.46216 -0.27199 0.53421 -0.22199 0.58959 -0.16852 C 0.64497 -0.11505 0.69636 0.00324 0.73542 0.04583 C 0.77448 0.08866 0.78559 0.08125 0.82448 0.08704 C 0.86337 0.09282 0.93004 0.08194 0.9691 0.08056 C 1.00816 0.07917 1.04445 0.07917 1.05886 0.07801 C 1.07344 0.07685 1.05677 0.075 1.05608 0.07407 " pathEditMode="relative" rAng="0" ptsTypes="AAAAAAAAAA">
                                      <p:cBhvr>
                                        <p:cTn id="6" dur="7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757" y="-189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07EDCC1D-BF05-41E4-AC65-FA67E2749B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85A1DE-E8EE-455B-9C96-9DAFE41B99D9}" type="slidenum">
              <a:rPr lang="en-GB" smtClean="0"/>
              <a:t>7</a:t>
            </a:fld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75040C59-CA15-A712-6660-C43EEDED3E3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669038"/>
            <a:ext cx="9143999" cy="5784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89520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0C590A3E-F8DE-F569-AEF0-DCC05F573FF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4523"/>
            <a:ext cx="9144000" cy="6469298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3A8B6956-311A-AFC2-6362-27EDB0D155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453336"/>
            <a:ext cx="2133600" cy="404664"/>
          </a:xfrm>
        </p:spPr>
        <p:txBody>
          <a:bodyPr/>
          <a:lstStyle/>
          <a:p>
            <a:fld id="{7585A1DE-E8EE-455B-9C96-9DAFE41B99D9}" type="slidenum">
              <a:rPr lang="en-GB" smtClean="0"/>
              <a:t>8</a:t>
            </a:fld>
            <a:endParaRPr lang="en-GB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xmlns="" id="{F0F3E046-B9F8-C4B9-9F4F-D96B710DD96F}"/>
              </a:ext>
            </a:extLst>
          </p:cNvPr>
          <p:cNvSpPr txBox="1">
            <a:spLocks/>
          </p:cNvSpPr>
          <p:nvPr/>
        </p:nvSpPr>
        <p:spPr>
          <a:xfrm>
            <a:off x="540000" y="0"/>
            <a:ext cx="8229600" cy="908050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j-cs"/>
              </a:defRPr>
            </a:lvl1pPr>
          </a:lstStyle>
          <a:p>
            <a:pPr algn="l"/>
            <a:r>
              <a:rPr lang="en-GB" sz="2400" b="1" dirty="0">
                <a:solidFill>
                  <a:schemeClr val="bg1"/>
                </a:solidFill>
                <a:cs typeface="Verdana" panose="020B0604030504040204" pitchFamily="34" charset="0"/>
              </a:rPr>
              <a:t>What can bridges carry?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AEE2CF4D-377B-3C01-C83C-D875CF64A1B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058345">
            <a:off x="-678764" y="3022434"/>
            <a:ext cx="3327088" cy="1980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730549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757 -0.14399 C -0.34462 -0.14445 -0.36545 -0.14769 -0.33021 -0.14653 C -0.29497 -0.14538 -0.18212 -0.1551 -0.13542 -0.13635 C -0.08785 -0.1176 -0.06858 -0.05602 -0.04601 -0.03334 C -0.02344 -0.01065 -0.00955 -0.00718 -2.77778E-7 4.81481E-6 " pathEditMode="relative" rAng="0" ptsTypes="AAAAA">
                                      <p:cBhvr>
                                        <p:cTn id="6" dur="2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222" y="69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ACFD54EE-872E-7EEF-1555-1820FDA2A1F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21203471">
            <a:off x="-772511" y="2557237"/>
            <a:ext cx="3373219" cy="20079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E402DB00-976A-0855-80A7-BCEC9ADBF2D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669038"/>
            <a:ext cx="9143999" cy="5784298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3A8B6956-311A-AFC2-6362-27EDB0D155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453336"/>
            <a:ext cx="2133600" cy="404664"/>
          </a:xfrm>
        </p:spPr>
        <p:txBody>
          <a:bodyPr/>
          <a:lstStyle/>
          <a:p>
            <a:fld id="{7585A1DE-E8EE-455B-9C96-9DAFE41B99D9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731416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0191 0.06922 C -0.16858 0.0669 -0.05209 0.07593 -0.00191 0.05579 C 0.04861 0.03565 0.0651 -0.0118 0.09965 -0.05139 C 0.13385 -0.09097 0.16475 -0.14305 0.20573 -0.18287 C 0.2467 -0.22268 0.29739 -0.27847 0.34548 -0.29027 C 0.39357 -0.30208 0.44566 -0.28333 0.49375 -0.25324 C 0.54201 -0.22315 0.59948 -0.15208 0.63455 -0.11018 C 0.66996 -0.06828 0.67899 -0.03055 0.70555 -0.00162 C 0.73211 0.02732 0.72847 0.05139 0.79461 0.06343 C 0.86076 0.07547 1.03802 0.06945 1.10208 0.07107 " pathEditMode="relative" rAng="0" ptsTypes="AAAAAAAAAA">
                                      <p:cBhvr>
                                        <p:cTn id="6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191" y="-180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4727</TotalTime>
  <Words>672</Words>
  <Application>Microsoft Macintosh PowerPoint</Application>
  <PresentationFormat>On-screen Show (4:3)</PresentationFormat>
  <Paragraphs>108</Paragraphs>
  <Slides>33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4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Hewlett-Packard Company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RBT intro</dc:title>
  <dc:creator>Aileen White</dc:creator>
  <cp:lastModifiedBy>Mark</cp:lastModifiedBy>
  <cp:revision>143</cp:revision>
  <cp:lastPrinted>2020-08-05T14:56:51Z</cp:lastPrinted>
  <dcterms:created xsi:type="dcterms:W3CDTF">2016-11-14T12:26:45Z</dcterms:created>
  <dcterms:modified xsi:type="dcterms:W3CDTF">2025-02-18T21:00:55Z</dcterms:modified>
</cp:coreProperties>
</file>